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4" r:id="rId2"/>
    <p:sldId id="277" r:id="rId3"/>
    <p:sldId id="278" r:id="rId4"/>
    <p:sldId id="279" r:id="rId5"/>
    <p:sldId id="272" r:id="rId6"/>
    <p:sldId id="283" r:id="rId7"/>
    <p:sldId id="280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3" r:id="rId18"/>
    <p:sldId id="275" r:id="rId19"/>
    <p:sldId id="276" r:id="rId20"/>
    <p:sldId id="282" r:id="rId21"/>
    <p:sldId id="260" r:id="rId22"/>
    <p:sldId id="27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8" r:id="rId37"/>
    <p:sldId id="302" r:id="rId38"/>
    <p:sldId id="303" r:id="rId39"/>
    <p:sldId id="304" r:id="rId40"/>
    <p:sldId id="297" r:id="rId41"/>
    <p:sldId id="305" r:id="rId42"/>
    <p:sldId id="300" r:id="rId43"/>
    <p:sldId id="306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8"/>
    <p:restoredTop sz="95179" autoAdjust="0"/>
  </p:normalViewPr>
  <p:slideViewPr>
    <p:cSldViewPr snapToGrid="0" snapToObjects="1">
      <p:cViewPr>
        <p:scale>
          <a:sx n="57" d="100"/>
          <a:sy n="57" d="100"/>
        </p:scale>
        <p:origin x="-211" y="-6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xiaoxiao\Desktop\2015%20Fall%20\Database\Team%20Project\XLS200-XLS-ENG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xiaoxiao\Desktop\2015%20Fall%20\Database\Team%20Project\XLS200-XLS-ENG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xiaoxiao\Desktop\2015%20Fall%20\Database\Team%20Project\XLS200-XLS-ENG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response rate</a:t>
            </a:r>
          </a:p>
        </c:rich>
      </c:tx>
      <c:layout>
        <c:manualLayout>
          <c:xMode val="edge"/>
          <c:yMode val="edge"/>
          <c:x val="0.35427149606299202"/>
          <c:y val="1.5190089875129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Sheet1!$H$11:$H$20</c:f>
              <c:numCache>
                <c:formatCode>d\-mmm\-yy</c:formatCode>
                <c:ptCount val="10"/>
                <c:pt idx="0">
                  <c:v>36251</c:v>
                </c:pt>
                <c:pt idx="1">
                  <c:v>36281</c:v>
                </c:pt>
                <c:pt idx="2">
                  <c:v>36312</c:v>
                </c:pt>
                <c:pt idx="3">
                  <c:v>36342</c:v>
                </c:pt>
                <c:pt idx="4">
                  <c:v>36373</c:v>
                </c:pt>
                <c:pt idx="5">
                  <c:v>36404</c:v>
                </c:pt>
                <c:pt idx="6">
                  <c:v>36434</c:v>
                </c:pt>
                <c:pt idx="7">
                  <c:v>36465</c:v>
                </c:pt>
                <c:pt idx="8">
                  <c:v>36495</c:v>
                </c:pt>
                <c:pt idx="9">
                  <c:v>36526</c:v>
                </c:pt>
              </c:numCache>
            </c:numRef>
          </c:cat>
          <c:val>
            <c:numRef>
              <c:f>Sheet1!$I$11:$I$20</c:f>
              <c:numCache>
                <c:formatCode>0%</c:formatCode>
                <c:ptCount val="10"/>
                <c:pt idx="0">
                  <c:v>0.31</c:v>
                </c:pt>
                <c:pt idx="1">
                  <c:v>0.44</c:v>
                </c:pt>
                <c:pt idx="2">
                  <c:v>0.43</c:v>
                </c:pt>
                <c:pt idx="3">
                  <c:v>0.5</c:v>
                </c:pt>
                <c:pt idx="4">
                  <c:v>0.49</c:v>
                </c:pt>
                <c:pt idx="5">
                  <c:v>0.48</c:v>
                </c:pt>
                <c:pt idx="6">
                  <c:v>0.48</c:v>
                </c:pt>
                <c:pt idx="7">
                  <c:v>0.52</c:v>
                </c:pt>
                <c:pt idx="8">
                  <c:v>0.5</c:v>
                </c:pt>
                <c:pt idx="9">
                  <c:v>0.5</c:v>
                </c:pt>
              </c:numCache>
            </c:numRef>
          </c: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Sheet1!$H$11:$H$20</c:f>
              <c:numCache>
                <c:formatCode>d\-mmm\-yy</c:formatCode>
                <c:ptCount val="10"/>
                <c:pt idx="0">
                  <c:v>36251</c:v>
                </c:pt>
                <c:pt idx="1">
                  <c:v>36281</c:v>
                </c:pt>
                <c:pt idx="2">
                  <c:v>36312</c:v>
                </c:pt>
                <c:pt idx="3">
                  <c:v>36342</c:v>
                </c:pt>
                <c:pt idx="4">
                  <c:v>36373</c:v>
                </c:pt>
                <c:pt idx="5">
                  <c:v>36404</c:v>
                </c:pt>
                <c:pt idx="6">
                  <c:v>36434</c:v>
                </c:pt>
                <c:pt idx="7">
                  <c:v>36465</c:v>
                </c:pt>
                <c:pt idx="8">
                  <c:v>36495</c:v>
                </c:pt>
                <c:pt idx="9">
                  <c:v>36526</c:v>
                </c:pt>
              </c:numCache>
            </c:numRef>
          </c:cat>
          <c:val>
            <c:numRef>
              <c:f>Sheet1!$J$11:$J$20</c:f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49632"/>
        <c:axId val="73751168"/>
      </c:lineChart>
      <c:dateAx>
        <c:axId val="73749632"/>
        <c:scaling>
          <c:orientation val="minMax"/>
        </c:scaling>
        <c:delete val="0"/>
        <c:axPos val="b"/>
        <c:numFmt formatCode="d\-mmm\-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51168"/>
        <c:crosses val="autoZero"/>
        <c:auto val="1"/>
        <c:lblOffset val="100"/>
        <c:baseTimeUnit val="months"/>
      </c:dateAx>
      <c:valAx>
        <c:axId val="7375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49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8338301254149603E-2"/>
          <c:y val="6.8607546154487803E-2"/>
          <c:w val="0.90417843561138"/>
          <c:h val="0.91460548743792902"/>
        </c:manualLayout>
      </c:layout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Sheet1!$M$11:$M$20</c:f>
              <c:numCache>
                <c:formatCode>d\-mmm\-yy</c:formatCode>
                <c:ptCount val="10"/>
                <c:pt idx="0">
                  <c:v>36251</c:v>
                </c:pt>
                <c:pt idx="1">
                  <c:v>36281</c:v>
                </c:pt>
                <c:pt idx="2">
                  <c:v>36312</c:v>
                </c:pt>
                <c:pt idx="3">
                  <c:v>36342</c:v>
                </c:pt>
                <c:pt idx="4">
                  <c:v>36373</c:v>
                </c:pt>
                <c:pt idx="5">
                  <c:v>36404</c:v>
                </c:pt>
                <c:pt idx="6">
                  <c:v>36434</c:v>
                </c:pt>
                <c:pt idx="7">
                  <c:v>36465</c:v>
                </c:pt>
                <c:pt idx="8">
                  <c:v>36495</c:v>
                </c:pt>
                <c:pt idx="9">
                  <c:v>36526</c:v>
                </c:pt>
              </c:numCache>
            </c:numRef>
          </c:cat>
          <c:val>
            <c:numRef>
              <c:f>Sheet1!$N$11:$N$20</c:f>
              <c:numCache>
                <c:formatCode>0%</c:formatCode>
                <c:ptCount val="10"/>
                <c:pt idx="0">
                  <c:v>-0.02</c:v>
                </c:pt>
                <c:pt idx="1">
                  <c:v>-0.16</c:v>
                </c:pt>
                <c:pt idx="2">
                  <c:v>-0.2</c:v>
                </c:pt>
                <c:pt idx="3">
                  <c:v>0.63</c:v>
                </c:pt>
                <c:pt idx="4">
                  <c:v>-6.9999999999999896E-2</c:v>
                </c:pt>
                <c:pt idx="5">
                  <c:v>0.3</c:v>
                </c:pt>
                <c:pt idx="6">
                  <c:v>0.21</c:v>
                </c:pt>
                <c:pt idx="7">
                  <c:v>0.17</c:v>
                </c:pt>
                <c:pt idx="8">
                  <c:v>0.1</c:v>
                </c:pt>
                <c:pt idx="9">
                  <c:v>0.18</c:v>
                </c:pt>
              </c:numCache>
            </c:numRef>
          </c:val>
          <c:smooth val="0"/>
        </c:ser>
        <c:ser>
          <c:idx val="1"/>
          <c:order val="1"/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Sheet1!$M$11:$M$20</c:f>
              <c:numCache>
                <c:formatCode>d\-mmm\-yy</c:formatCode>
                <c:ptCount val="10"/>
                <c:pt idx="0">
                  <c:v>36251</c:v>
                </c:pt>
                <c:pt idx="1">
                  <c:v>36281</c:v>
                </c:pt>
                <c:pt idx="2">
                  <c:v>36312</c:v>
                </c:pt>
                <c:pt idx="3">
                  <c:v>36342</c:v>
                </c:pt>
                <c:pt idx="4">
                  <c:v>36373</c:v>
                </c:pt>
                <c:pt idx="5">
                  <c:v>36404</c:v>
                </c:pt>
                <c:pt idx="6">
                  <c:v>36434</c:v>
                </c:pt>
                <c:pt idx="7">
                  <c:v>36465</c:v>
                </c:pt>
                <c:pt idx="8">
                  <c:v>36495</c:v>
                </c:pt>
                <c:pt idx="9">
                  <c:v>36526</c:v>
                </c:pt>
              </c:numCache>
            </c:numRef>
          </c:cat>
          <c:val>
            <c:numRef>
              <c:f>Sheet1!$O$11:$O$20</c:f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640192"/>
        <c:axId val="73641984"/>
      </c:lineChart>
      <c:dateAx>
        <c:axId val="73640192"/>
        <c:scaling>
          <c:orientation val="minMax"/>
        </c:scaling>
        <c:delete val="0"/>
        <c:axPos val="b"/>
        <c:numFmt formatCode="d\-mmm\-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41984"/>
        <c:crosses val="autoZero"/>
        <c:auto val="1"/>
        <c:lblOffset val="100"/>
        <c:baseTimeUnit val="months"/>
      </c:dateAx>
      <c:valAx>
        <c:axId val="7364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40192"/>
        <c:crosses val="autoZero"/>
        <c:crossBetween val="between"/>
      </c:valAx>
      <c:spPr>
        <a:pattFill prst="ltDnDiag">
          <a:fgClr>
            <a:srgbClr val="000000">
              <a:alpha val="0"/>
            </a:srgbClr>
          </a:fgClr>
          <a:bgClr>
            <a:srgbClr val="FFFFFF"/>
          </a:bgClr>
        </a:pattFill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1997-1999 revenues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revenue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Sheet1!$B$11:$D$11</c:f>
              <c:numCache>
                <c:formatCode>General</c:formatCode>
                <c:ptCount val="3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</c:numCache>
            </c:numRef>
          </c:cat>
          <c:val>
            <c:numRef>
              <c:f>Sheet1!$B$12:$D$12</c:f>
              <c:numCache>
                <c:formatCode>"$"#,##0_);[Red]\("$"#,##0\)</c:formatCode>
                <c:ptCount val="3"/>
                <c:pt idx="0">
                  <c:v>1619210</c:v>
                </c:pt>
                <c:pt idx="1">
                  <c:v>2004015</c:v>
                </c:pt>
                <c:pt idx="2">
                  <c:v>3024428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net income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Sheet1!$B$11:$D$11</c:f>
              <c:numCache>
                <c:formatCode>General</c:formatCode>
                <c:ptCount val="3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</c:numCache>
            </c:numRef>
          </c:cat>
          <c:val>
            <c:numRef>
              <c:f>Sheet1!$B$13:$D$13</c:f>
              <c:numCache>
                <c:formatCode>"$"#,##0_);[Red]\("$"#,##0\)</c:formatCode>
                <c:ptCount val="3"/>
                <c:pt idx="0">
                  <c:v>99388</c:v>
                </c:pt>
                <c:pt idx="1">
                  <c:v>102024</c:v>
                </c:pt>
                <c:pt idx="2">
                  <c:v>208470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814784"/>
        <c:axId val="73816320"/>
      </c:lineChart>
      <c:catAx>
        <c:axId val="73814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6320"/>
        <c:crosses val="autoZero"/>
        <c:auto val="1"/>
        <c:lblAlgn val="ctr"/>
        <c:lblOffset val="100"/>
        <c:noMultiLvlLbl val="0"/>
      </c:catAx>
      <c:valAx>
        <c:axId val="73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8295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55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can help the hotel expand more accurate target customer base, and accurately find those potential customers who could not have shown up on the radar screen using observed level.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3946802" y="5545666"/>
            <a:ext cx="467055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rgbClr val="FFED28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sz="1800" dirty="0">
                <a:solidFill>
                  <a:schemeClr val="accent6"/>
                </a:solidFill>
              </a:rPr>
              <a:t>2016 Database Management &amp; Modeling Group Project</a:t>
            </a:r>
          </a:p>
        </p:txBody>
      </p:sp>
      <p:sp>
        <p:nvSpPr>
          <p:cNvPr id="125" name="Shape 125"/>
          <p:cNvSpPr/>
          <p:nvPr/>
        </p:nvSpPr>
        <p:spPr>
          <a:xfrm>
            <a:off x="4262134" y="7013978"/>
            <a:ext cx="4039898" cy="794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1" algn="l">
              <a:lnSpc>
                <a:spcPct val="120000"/>
              </a:lnSpc>
              <a:defRPr sz="19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Avenir Heavy Oblique"/>
                <a:ea typeface="Avenir Heavy Oblique"/>
                <a:cs typeface="Avenir Heavy Oblique"/>
                <a:sym typeface="Avenir Heavy Oblique"/>
              </a:defRPr>
            </a:pPr>
            <a:r>
              <a:rPr dirty="0">
                <a:solidFill>
                  <a:schemeClr val="accent6"/>
                </a:solidFill>
                <a:latin typeface="+mj-ea"/>
                <a:ea typeface="+mj-ea"/>
              </a:rPr>
              <a:t>Bingxu </a:t>
            </a:r>
            <a:r>
              <a:rPr dirty="0" smtClean="0">
                <a:solidFill>
                  <a:schemeClr val="accent6"/>
                </a:solidFill>
                <a:latin typeface="+mj-ea"/>
                <a:ea typeface="+mj-ea"/>
              </a:rPr>
              <a:t>Huang</a:t>
            </a:r>
            <a:r>
              <a:rPr lang="en-US" dirty="0" smtClean="0">
                <a:solidFill>
                  <a:schemeClr val="accent6"/>
                </a:solidFill>
                <a:latin typeface="+mj-ea"/>
                <a:ea typeface="+mj-ea"/>
              </a:rPr>
              <a:t>       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  <a:ea typeface="+mj-ea"/>
              </a:rPr>
              <a:t>Peilu Liu</a:t>
            </a:r>
            <a:r>
              <a:rPr lang="en-US" dirty="0" smtClean="0">
                <a:solidFill>
                  <a:schemeClr val="accent6"/>
                </a:solidFill>
                <a:latin typeface="+mj-ea"/>
                <a:ea typeface="+mj-ea"/>
              </a:rPr>
              <a:t>  </a:t>
            </a:r>
          </a:p>
          <a:p>
            <a:pPr lvl="1" algn="l">
              <a:lnSpc>
                <a:spcPct val="120000"/>
              </a:lnSpc>
              <a:defRPr sz="19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Avenir Heavy Oblique"/>
                <a:ea typeface="Avenir Heavy Oblique"/>
                <a:cs typeface="Avenir Heavy Oblique"/>
                <a:sym typeface="Avenir Heavy Oblique"/>
              </a:defRPr>
            </a:pPr>
            <a:r>
              <a:rPr lang="en-US" dirty="0" smtClean="0">
                <a:solidFill>
                  <a:schemeClr val="accent6"/>
                </a:solidFill>
                <a:latin typeface="+mj-ea"/>
                <a:ea typeface="+mj-ea"/>
              </a:rPr>
              <a:t>Lingxiang Wen      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  <a:ea typeface="+mj-ea"/>
              </a:rPr>
              <a:t>Xiaoxiao Liu</a:t>
            </a:r>
            <a:endParaRPr lang="en-US" dirty="0" smtClean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39" y="1941641"/>
            <a:ext cx="6632487" cy="3448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3004800" cy="535259"/>
          </a:xfrm>
          <a:prstGeom prst="rect">
            <a:avLst/>
          </a:prstGeom>
          <a:solidFill>
            <a:srgbClr val="3F2C8A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60388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pic>
        <p:nvPicPr>
          <p:cNvPr id="18" name="image1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97721" y="2437130"/>
            <a:ext cx="4081145" cy="2439670"/>
          </a:xfrm>
          <a:prstGeom prst="rect">
            <a:avLst/>
          </a:prstGeom>
          <a:ln/>
        </p:spPr>
      </p:pic>
      <p:sp>
        <p:nvSpPr>
          <p:cNvPr id="2" name="矩形 1"/>
          <p:cNvSpPr/>
          <p:nvPr/>
        </p:nvSpPr>
        <p:spPr>
          <a:xfrm>
            <a:off x="4782066" y="2904164"/>
            <a:ext cx="6502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E</a:t>
            </a:r>
            <a:r>
              <a:rPr lang="en-US" altLang="zh-CN" sz="2000" dirty="0" smtClean="0"/>
              <a:t>qual </a:t>
            </a:r>
            <a:r>
              <a:rPr lang="en-US" altLang="zh-CN" sz="2000" dirty="0"/>
              <a:t>to hours/trips* trips per guest.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he </a:t>
            </a:r>
            <a:r>
              <a:rPr lang="en-US" altLang="zh-CN" sz="2000" dirty="0"/>
              <a:t>hours that a customer spent in the casino </a:t>
            </a:r>
            <a:r>
              <a:rPr lang="en-US" altLang="zh-CN" sz="2000" dirty="0" smtClean="0"/>
              <a:t>increased obviously.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hanged </a:t>
            </a:r>
            <a:r>
              <a:rPr lang="en-US" altLang="zh-CN" sz="2000" dirty="0"/>
              <a:t>from 4 to 6 hours to 6 to 8 hours. </a:t>
            </a:r>
            <a:endParaRPr lang="zh-CN" altLang="en-US" sz="2000" dirty="0"/>
          </a:p>
        </p:txBody>
      </p:sp>
      <p:pic>
        <p:nvPicPr>
          <p:cNvPr id="20" name="image3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97721" y="6125408"/>
            <a:ext cx="4182745" cy="2509520"/>
          </a:xfrm>
          <a:prstGeom prst="rect">
            <a:avLst/>
          </a:prstGeom>
          <a:ln/>
        </p:spPr>
      </p:pic>
      <p:sp>
        <p:nvSpPr>
          <p:cNvPr id="3" name="矩形 2"/>
          <p:cNvSpPr/>
          <p:nvPr/>
        </p:nvSpPr>
        <p:spPr>
          <a:xfrm>
            <a:off x="4951915" y="6423940"/>
            <a:ext cx="65024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P</a:t>
            </a:r>
            <a:r>
              <a:rPr lang="en-US" altLang="zh-CN" sz="2000" dirty="0" smtClean="0"/>
              <a:t>rovided more complimentary dollar </a:t>
            </a:r>
            <a:r>
              <a:rPr lang="en-US" altLang="zh-CN" sz="2000" dirty="0"/>
              <a:t>to sample customer </a:t>
            </a:r>
            <a:r>
              <a:rPr lang="en-US" altLang="zh-CN" sz="2000" dirty="0" smtClean="0"/>
              <a:t>after </a:t>
            </a:r>
            <a:r>
              <a:rPr lang="en-US" altLang="zh-CN" sz="2000" dirty="0"/>
              <a:t>they accepted the </a:t>
            </a:r>
            <a:r>
              <a:rPr lang="en-US" altLang="zh-CN" sz="2000" dirty="0" smtClean="0"/>
              <a:t>offers.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more customers redeemed offers </a:t>
            </a:r>
            <a:r>
              <a:rPr lang="en-US" altLang="zh-CN" sz="2000" dirty="0" smtClean="0"/>
              <a:t>in first three months.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4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(Frequency Upside )</a:t>
            </a:r>
            <a:endParaRPr dirty="0">
              <a:solidFill>
                <a:srgbClr val="DCB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90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pic>
        <p:nvPicPr>
          <p:cNvPr id="19" name="image4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87122" y="2676975"/>
            <a:ext cx="4528820" cy="2721610"/>
          </a:xfrm>
          <a:prstGeom prst="rect">
            <a:avLst/>
          </a:prstGeom>
          <a:ln/>
        </p:spPr>
      </p:pic>
      <p:pic>
        <p:nvPicPr>
          <p:cNvPr id="21" name="image3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87122" y="6217285"/>
            <a:ext cx="4528820" cy="2680970"/>
          </a:xfrm>
          <a:prstGeom prst="rect">
            <a:avLst/>
          </a:prstGeom>
          <a:ln/>
        </p:spPr>
      </p:pic>
      <p:sp>
        <p:nvSpPr>
          <p:cNvPr id="22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(Frequency Upside )</a:t>
            </a:r>
            <a:endParaRPr dirty="0">
              <a:solidFill>
                <a:srgbClr val="DCBD2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67752" y="4365017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Theo win from each sample customer will increase after they accept the offers</a:t>
            </a:r>
            <a:r>
              <a:rPr lang="en-US" altLang="zh-CN" sz="2000" dirty="0" smtClean="0"/>
              <a:t>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ustomers </a:t>
            </a:r>
            <a:r>
              <a:rPr lang="en-US" altLang="zh-CN" sz="2000" dirty="0"/>
              <a:t>prefer to spend more money in Harrah’s casinos.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revenue that each complimentary dollar can generate decreased after customers accepted offer.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the performance of each complimentary dollar spending is less efficient.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8341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2" name="Shape 155"/>
          <p:cNvSpPr/>
          <p:nvPr/>
        </p:nvSpPr>
        <p:spPr>
          <a:xfrm>
            <a:off x="3976710" y="1118044"/>
            <a:ext cx="186263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(Budget Upside )</a:t>
            </a:r>
            <a:endParaRPr dirty="0">
              <a:solidFill>
                <a:srgbClr val="DCBD23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507" y="2331368"/>
            <a:ext cx="12531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/>
              <a:t>Objectives: </a:t>
            </a:r>
            <a:r>
              <a:rPr lang="en-US" altLang="zh-CN" sz="2000" dirty="0" smtClean="0"/>
              <a:t>encourage </a:t>
            </a:r>
            <a:r>
              <a:rPr lang="en-US" altLang="zh-CN" sz="2000" dirty="0"/>
              <a:t>the customer to visit Harrah’s first and thereby capture the majority of the single casino trips. </a:t>
            </a:r>
          </a:p>
        </p:txBody>
      </p:sp>
      <p:sp>
        <p:nvSpPr>
          <p:cNvPr id="3" name="矩形 2"/>
          <p:cNvSpPr/>
          <p:nvPr/>
        </p:nvSpPr>
        <p:spPr>
          <a:xfrm>
            <a:off x="363507" y="3589446"/>
            <a:ext cx="117006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How It Works</a:t>
            </a:r>
            <a:r>
              <a:rPr lang="en-US" altLang="zh-CN" sz="2000" b="1" dirty="0" smtClean="0"/>
              <a:t>: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Chose </a:t>
            </a:r>
            <a:r>
              <a:rPr lang="en-US" altLang="zh-CN" sz="2000" dirty="0"/>
              <a:t>a sample group of </a:t>
            </a:r>
            <a:r>
              <a:rPr lang="en-US" altLang="zh-CN" sz="2000" dirty="0" smtClean="0"/>
              <a:t>people </a:t>
            </a:r>
            <a:r>
              <a:rPr lang="en-US" altLang="zh-CN" sz="2000" dirty="0"/>
              <a:t>that it thought they had an upside budget </a:t>
            </a:r>
            <a:r>
              <a:rPr lang="en-US" altLang="zh-CN" sz="2000" dirty="0" smtClean="0"/>
              <a:t>potential.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mailed offers </a:t>
            </a:r>
            <a:r>
              <a:rPr lang="en-US" altLang="zh-CN" sz="2000" dirty="0" smtClean="0"/>
              <a:t>in October and could </a:t>
            </a:r>
            <a:r>
              <a:rPr lang="en-US" altLang="zh-CN" sz="2000" dirty="0"/>
              <a:t>be redeemed in November, December and </a:t>
            </a:r>
            <a:r>
              <a:rPr lang="en-US" altLang="zh-CN" sz="2000" dirty="0" smtClean="0"/>
              <a:t>January.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In </a:t>
            </a:r>
            <a:r>
              <a:rPr lang="en-US" altLang="zh-CN" sz="2000" dirty="0"/>
              <a:t>January, these sample customers would be re-evaluated </a:t>
            </a:r>
            <a:r>
              <a:rPr lang="en-US" altLang="zh-CN" sz="2000" dirty="0" smtClean="0"/>
              <a:t>again.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an </a:t>
            </a:r>
            <a:r>
              <a:rPr lang="en-US" altLang="zh-CN" sz="2000" dirty="0"/>
              <a:t>additional offers </a:t>
            </a:r>
            <a:r>
              <a:rPr lang="en-US" altLang="zh-CN" sz="2000" dirty="0" smtClean="0"/>
              <a:t>would be send again to </a:t>
            </a:r>
            <a:r>
              <a:rPr lang="en-US" altLang="zh-CN" sz="2000" dirty="0"/>
              <a:t>capture maximum potential budget in February and March. </a:t>
            </a:r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</p:txBody>
      </p:sp>
      <p:pic>
        <p:nvPicPr>
          <p:cNvPr id="18" name="image13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3508" y="6164262"/>
            <a:ext cx="4692608" cy="2936746"/>
          </a:xfrm>
          <a:prstGeom prst="rect">
            <a:avLst/>
          </a:prstGeom>
          <a:ln/>
        </p:spPr>
      </p:pic>
      <p:sp>
        <p:nvSpPr>
          <p:cNvPr id="5" name="矩形 4"/>
          <p:cNvSpPr/>
          <p:nvPr/>
        </p:nvSpPr>
        <p:spPr>
          <a:xfrm>
            <a:off x="5379857" y="6636434"/>
            <a:ext cx="65024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Before the offer sending (October 99), the frequency that customers visit casinos is stable from 1.5 to </a:t>
            </a:r>
            <a:r>
              <a:rPr lang="en-US" altLang="zh-CN" sz="2000" dirty="0" smtClean="0"/>
              <a:t>1.7.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this number jumps to 2.2 to 2.5 after the offers sending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is very useful on increasing customers’ frequency of trips.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6436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2" name="Shape 155"/>
          <p:cNvSpPr/>
          <p:nvPr/>
        </p:nvSpPr>
        <p:spPr>
          <a:xfrm>
            <a:off x="3976710" y="1118044"/>
            <a:ext cx="186263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(Budget Upside )</a:t>
            </a:r>
            <a:endParaRPr dirty="0">
              <a:solidFill>
                <a:srgbClr val="DCBD23"/>
              </a:solidFill>
            </a:endParaRPr>
          </a:p>
        </p:txBody>
      </p:sp>
      <p:pic>
        <p:nvPicPr>
          <p:cNvPr id="17" name="image23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92002" y="2605187"/>
            <a:ext cx="4366895" cy="2638425"/>
          </a:xfrm>
          <a:prstGeom prst="rect">
            <a:avLst/>
          </a:prstGeom>
          <a:ln/>
        </p:spPr>
      </p:pic>
      <p:pic>
        <p:nvPicPr>
          <p:cNvPr id="19" name="image2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4240" y="6034703"/>
            <a:ext cx="4122420" cy="2490470"/>
          </a:xfrm>
          <a:prstGeom prst="rect">
            <a:avLst/>
          </a:prstGeom>
          <a:ln/>
        </p:spPr>
      </p:pic>
      <p:sp>
        <p:nvSpPr>
          <p:cNvPr id="4" name="矩形 3"/>
          <p:cNvSpPr/>
          <p:nvPr/>
        </p:nvSpPr>
        <p:spPr>
          <a:xfrm>
            <a:off x="5379857" y="4282569"/>
            <a:ext cx="65024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For days per trip, the effect of this program is not very significant.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days per trip is fluctuating in a range from 1.1 to 1.2</a:t>
            </a:r>
            <a:r>
              <a:rPr lang="en-US" altLang="zh-CN" sz="2000" dirty="0" smtClean="0"/>
              <a:t>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On hours per </a:t>
            </a:r>
            <a:r>
              <a:rPr lang="en-US" altLang="zh-CN" sz="2000" dirty="0" smtClean="0"/>
              <a:t>day, </a:t>
            </a:r>
            <a:r>
              <a:rPr lang="en-US" altLang="zh-CN" sz="2000" dirty="0"/>
              <a:t>the trend of changing is decreasing, </a:t>
            </a:r>
            <a:r>
              <a:rPr lang="en-US" altLang="zh-CN" sz="2000" dirty="0" smtClean="0"/>
              <a:t>but </a:t>
            </a:r>
            <a:r>
              <a:rPr lang="en-US" altLang="zh-CN" sz="2000" dirty="0"/>
              <a:t>the is still not very significant</a:t>
            </a:r>
            <a:r>
              <a:rPr lang="en-US" altLang="zh-CN" sz="2000" dirty="0" smtClean="0"/>
              <a:t>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range is from 1.8 to 2.1.</a:t>
            </a:r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7722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2" name="Shape 155"/>
          <p:cNvSpPr/>
          <p:nvPr/>
        </p:nvSpPr>
        <p:spPr>
          <a:xfrm>
            <a:off x="3976710" y="1118044"/>
            <a:ext cx="186263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(Budget Upside )</a:t>
            </a:r>
            <a:endParaRPr dirty="0">
              <a:solidFill>
                <a:srgbClr val="DCBD23"/>
              </a:solidFill>
            </a:endParaRPr>
          </a:p>
        </p:txBody>
      </p:sp>
      <p:pic>
        <p:nvPicPr>
          <p:cNvPr id="16" name="image19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0115" y="2654818"/>
            <a:ext cx="4090670" cy="2471420"/>
          </a:xfrm>
          <a:prstGeom prst="rect">
            <a:avLst/>
          </a:prstGeom>
          <a:ln/>
        </p:spPr>
      </p:pic>
      <p:sp>
        <p:nvSpPr>
          <p:cNvPr id="2" name="矩形 1"/>
          <p:cNvSpPr/>
          <p:nvPr/>
        </p:nvSpPr>
        <p:spPr>
          <a:xfrm>
            <a:off x="5156000" y="3121853"/>
            <a:ext cx="62274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Equal to hours</a:t>
            </a:r>
            <a:r>
              <a:rPr lang="en-US" altLang="zh-CN" sz="2000" dirty="0"/>
              <a:t>/trips* trips per </a:t>
            </a:r>
            <a:r>
              <a:rPr lang="en-US" altLang="zh-CN" sz="2000" dirty="0" smtClean="0"/>
              <a:t>guest.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effect of this program on hours per guest is very </a:t>
            </a:r>
            <a:r>
              <a:rPr lang="en-US" altLang="zh-CN" sz="2000" dirty="0" smtClean="0"/>
              <a:t>significant.</a:t>
            </a:r>
          </a:p>
          <a:p>
            <a:pPr marL="571500" indent="-571500" algn="l">
              <a:buFont typeface="Arial"/>
              <a:buChar char="•"/>
            </a:pPr>
            <a:endParaRPr lang="zh-CN" altLang="en-US" dirty="0"/>
          </a:p>
        </p:txBody>
      </p:sp>
      <p:pic>
        <p:nvPicPr>
          <p:cNvPr id="18" name="image4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30115" y="6570263"/>
            <a:ext cx="4157345" cy="2508885"/>
          </a:xfrm>
          <a:prstGeom prst="rect">
            <a:avLst/>
          </a:prstGeom>
          <a:ln/>
        </p:spPr>
      </p:pic>
      <p:sp>
        <p:nvSpPr>
          <p:cNvPr id="3" name="矩形 2"/>
          <p:cNvSpPr/>
          <p:nvPr/>
        </p:nvSpPr>
        <p:spPr>
          <a:xfrm>
            <a:off x="5112757" y="6832379"/>
            <a:ext cx="65024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an </a:t>
            </a:r>
            <a:r>
              <a:rPr lang="en-US" altLang="zh-CN" sz="2000" dirty="0"/>
              <a:t>significantly increase customers’ budget in Harrah’s casinos.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Before offers sending (October 99), the </a:t>
            </a:r>
            <a:r>
              <a:rPr lang="en-US" altLang="zh-CN" sz="2000" dirty="0" err="1"/>
              <a:t>theo</a:t>
            </a:r>
            <a:r>
              <a:rPr lang="en-US" altLang="zh-CN" sz="2000" dirty="0"/>
              <a:t> win per guest is stable from $60 to $80.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After offers sending, this number increases above $100 (a range from $110 to $150). </a:t>
            </a:r>
            <a:endParaRPr lang="en-US" altLang="zh-CN" sz="2000" dirty="0" smtClean="0"/>
          </a:p>
          <a:p>
            <a:pPr marL="342900" indent="-342900">
              <a:buFont typeface="Arial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88150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00061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2" name="Shape 155"/>
          <p:cNvSpPr/>
          <p:nvPr/>
        </p:nvSpPr>
        <p:spPr>
          <a:xfrm>
            <a:off x="3976710" y="1118044"/>
            <a:ext cx="186263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(Budget Upside )</a:t>
            </a:r>
            <a:endParaRPr dirty="0">
              <a:solidFill>
                <a:srgbClr val="DCBD23"/>
              </a:solidFill>
            </a:endParaRPr>
          </a:p>
        </p:txBody>
      </p:sp>
      <p:pic>
        <p:nvPicPr>
          <p:cNvPr id="17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94903" y="2514399"/>
            <a:ext cx="4233545" cy="2543810"/>
          </a:xfrm>
          <a:prstGeom prst="rect">
            <a:avLst/>
          </a:prstGeom>
          <a:ln/>
        </p:spPr>
      </p:pic>
      <p:sp>
        <p:nvSpPr>
          <p:cNvPr id="4" name="矩形 3"/>
          <p:cNvSpPr/>
          <p:nvPr/>
        </p:nvSpPr>
        <p:spPr>
          <a:xfrm>
            <a:off x="5042619" y="2885845"/>
            <a:ext cx="65024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the efficiency of each complementary dollar is decreasing.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Before order sending, each complimentary can generate an average revenue about $</a:t>
            </a:r>
            <a:r>
              <a:rPr lang="en-US" altLang="zh-CN" sz="2000" dirty="0" smtClean="0"/>
              <a:t>90.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his </a:t>
            </a:r>
            <a:r>
              <a:rPr lang="en-US" altLang="zh-CN" sz="2000" dirty="0"/>
              <a:t>number decreases to $42 after offer sending.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08077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52077" y="4526672"/>
            <a:ext cx="4257576" cy="878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b="1" dirty="0"/>
              <a:t>Retention Program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47950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3842"/>
            <a:ext cx="2143555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363508" y="2730774"/>
            <a:ext cx="1228786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i="1" u="sng" dirty="0"/>
              <a:t>Objective: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/>
              <a:t>To retain two kinds of customers</a:t>
            </a:r>
            <a:r>
              <a:rPr lang="en-US" altLang="zh-CN" sz="2000" dirty="0" smtClean="0"/>
              <a:t>:</a:t>
            </a:r>
          </a:p>
          <a:p>
            <a:pPr marL="571500" indent="-5715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Customers </a:t>
            </a:r>
            <a:r>
              <a:rPr lang="en-US" altLang="zh-CN" sz="2000" dirty="0"/>
              <a:t>who had broken their historical visitation pattern</a:t>
            </a:r>
            <a:r>
              <a:rPr lang="en-US" altLang="zh-CN" sz="2000" dirty="0" smtClean="0"/>
              <a:t>;</a:t>
            </a:r>
          </a:p>
          <a:p>
            <a:pPr marL="571500" indent="-5715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Customers </a:t>
            </a:r>
            <a:r>
              <a:rPr lang="en-US" altLang="zh-CN" sz="2000" dirty="0"/>
              <a:t>who had attired their relationships with Harrah.</a:t>
            </a:r>
          </a:p>
        </p:txBody>
      </p:sp>
      <p:sp>
        <p:nvSpPr>
          <p:cNvPr id="3" name="矩形 2"/>
          <p:cNvSpPr/>
          <p:nvPr/>
        </p:nvSpPr>
        <p:spPr>
          <a:xfrm>
            <a:off x="293449" y="5096233"/>
            <a:ext cx="12337551" cy="5278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i="1" u="sng" dirty="0"/>
              <a:t>How it works?</a:t>
            </a:r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/>
              <a:t>Using </a:t>
            </a:r>
            <a:r>
              <a:rPr lang="en-US" altLang="zh-CN" sz="2000" dirty="0" smtClean="0"/>
              <a:t>DBM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Divided their </a:t>
            </a:r>
            <a:r>
              <a:rPr lang="en-US" altLang="zh-CN" sz="2000" dirty="0"/>
              <a:t>customers into different </a:t>
            </a:r>
            <a:r>
              <a:rPr lang="en-US" altLang="zh-CN" sz="2000" dirty="0" smtClean="0"/>
              <a:t>segments;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 smtClean="0"/>
              <a:t>     Tested </a:t>
            </a:r>
            <a:r>
              <a:rPr lang="en-US" altLang="zh-CN" sz="2000" dirty="0"/>
              <a:t>customers’ response rates by sending them different </a:t>
            </a:r>
            <a:r>
              <a:rPr lang="en-US" altLang="zh-CN" sz="2000" dirty="0" smtClean="0"/>
              <a:t>promotions; 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Identify </a:t>
            </a:r>
            <a:r>
              <a:rPr lang="en-US" altLang="zh-CN" sz="2000" dirty="0"/>
              <a:t>the real loyal guests, and the proper </a:t>
            </a:r>
            <a:r>
              <a:rPr lang="en-US" altLang="zh-CN" sz="2000" dirty="0" smtClean="0"/>
              <a:t>activities.</a:t>
            </a:r>
          </a:p>
          <a:p>
            <a:pPr marL="342900" lvl="8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Working </a:t>
            </a:r>
            <a:r>
              <a:rPr lang="en-US" altLang="zh-CN" sz="2000" dirty="0"/>
              <a:t>with local </a:t>
            </a:r>
            <a:r>
              <a:rPr lang="en-US" altLang="zh-CN" sz="2000" dirty="0" smtClean="0"/>
              <a:t>property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 smtClean="0"/>
              <a:t>     Educated local managers and their teams;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Combined DBM with local marketing insight;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Designed and used proper DBM system to achieve their goals.</a:t>
            </a:r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</a:p>
          <a:p>
            <a:pPr marL="342900" lvl="8" indent="-342900" algn="l">
              <a:lnSpc>
                <a:spcPct val="130000"/>
              </a:lnSpc>
              <a:buFont typeface="Arial"/>
              <a:buChar char="•"/>
            </a:pPr>
            <a:endParaRPr lang="en-US" altLang="zh-CN" sz="2000" dirty="0" smtClean="0"/>
          </a:p>
          <a:p>
            <a:pPr lvl="8" indent="0" algn="l">
              <a:lnSpc>
                <a:spcPct val="130000"/>
              </a:lnSpc>
            </a:pPr>
            <a:r>
              <a:rPr lang="en-US" altLang="zh-CN" sz="2000" dirty="0" smtClean="0"/>
              <a:t>  </a:t>
            </a:r>
            <a:endParaRPr lang="en-US" altLang="zh-CN" sz="2000" dirty="0"/>
          </a:p>
          <a:p>
            <a:pPr lvl="8" indent="0" algn="l">
              <a:lnSpc>
                <a:spcPct val="13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415690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r>
              <a:rPr lang="en-US" dirty="0" smtClean="0">
                <a:solidFill>
                  <a:schemeClr val="bg1"/>
                </a:solidFill>
              </a:rPr>
              <a:t> (Frequency Upside 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3842"/>
            <a:ext cx="2143555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363508" y="2155052"/>
            <a:ext cx="1228786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i="1" u="sng" dirty="0" smtClean="0"/>
              <a:t>Result:</a:t>
            </a:r>
          </a:p>
          <a:p>
            <a:pPr algn="l">
              <a:lnSpc>
                <a:spcPct val="130000"/>
              </a:lnSpc>
            </a:pPr>
            <a:endParaRPr lang="en-US" altLang="zh-CN" sz="2000" dirty="0"/>
          </a:p>
        </p:txBody>
      </p:sp>
      <p:pic>
        <p:nvPicPr>
          <p:cNvPr id="4" name="图片 3" descr="屏幕快照 2015-12-02 15.08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2" y="2913682"/>
            <a:ext cx="5918758" cy="3298240"/>
          </a:xfrm>
          <a:prstGeom prst="rect">
            <a:avLst/>
          </a:prstGeom>
        </p:spPr>
      </p:pic>
      <p:pic>
        <p:nvPicPr>
          <p:cNvPr id="5" name="图片 4" descr="屏幕快照 2015-12-02 15.08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" y="5938352"/>
            <a:ext cx="6236775" cy="36371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87501" y="3538871"/>
            <a:ext cx="5772231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Before January 1999, the </a:t>
            </a:r>
            <a:r>
              <a:rPr lang="en-US" altLang="zh-CN" sz="2000" dirty="0"/>
              <a:t>number of customer, theoretical wins, observation wins and the composition of customer who used mail offer declined dramatically. </a:t>
            </a:r>
            <a:endParaRPr lang="en-US" altLang="zh-CN" sz="2000" dirty="0" smtClean="0"/>
          </a:p>
          <a:p>
            <a:pPr algn="l">
              <a:lnSpc>
                <a:spcPct val="130000"/>
              </a:lnSpc>
            </a:pPr>
            <a:endParaRPr lang="en-US" altLang="zh-CN" sz="2000" dirty="0" smtClean="0"/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After that, </a:t>
            </a:r>
            <a:r>
              <a:rPr lang="en-US" altLang="zh-CN" sz="2000" dirty="0"/>
              <a:t>the number of guests, theoretic wins and observation wins increased a </a:t>
            </a:r>
            <a:r>
              <a:rPr lang="en-US" altLang="zh-CN" sz="2000" dirty="0" smtClean="0"/>
              <a:t>lot.</a:t>
            </a:r>
          </a:p>
          <a:p>
            <a:pPr algn="l">
              <a:lnSpc>
                <a:spcPct val="130000"/>
              </a:lnSpc>
            </a:pPr>
            <a:endParaRPr lang="en-US" altLang="zh-CN" sz="2000" dirty="0" smtClean="0"/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However</a:t>
            </a:r>
            <a:r>
              <a:rPr lang="en-US" altLang="zh-CN" sz="2000" dirty="0"/>
              <a:t>, these numbers decreased a little bit by the end of 1999. This might because of the effects of situation, different time period of a year and the increase of cost. </a:t>
            </a:r>
          </a:p>
        </p:txBody>
      </p:sp>
    </p:spTree>
    <p:extLst>
      <p:ext uri="{BB962C8B-B14F-4D97-AF65-F5344CB8AC3E}">
        <p14:creationId xmlns:p14="http://schemas.microsoft.com/office/powerpoint/2010/main" val="35824381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r>
              <a:rPr lang="en-US" dirty="0" smtClean="0">
                <a:solidFill>
                  <a:schemeClr val="bg1"/>
                </a:solidFill>
              </a:rPr>
              <a:t> (Frequency Upside 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3842"/>
            <a:ext cx="2143555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363508" y="2155052"/>
            <a:ext cx="1228786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i="1" u="sng" dirty="0" smtClean="0"/>
              <a:t>Result:</a:t>
            </a:r>
          </a:p>
          <a:p>
            <a:pPr algn="l">
              <a:lnSpc>
                <a:spcPct val="130000"/>
              </a:lnSpc>
            </a:pPr>
            <a:endParaRPr lang="en-US" altLang="zh-CN" sz="2000" dirty="0"/>
          </a:p>
        </p:txBody>
      </p:sp>
      <p:pic>
        <p:nvPicPr>
          <p:cNvPr id="3" name="图片 2" descr="屏幕快照 2015-12-02 15.08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7" y="2639485"/>
            <a:ext cx="8102600" cy="47157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6267" y="7135069"/>
            <a:ext cx="12709147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composition rate of customer who used mark offer went back the pervious in January 1999, and kept flat in the following months. </a:t>
            </a:r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This </a:t>
            </a:r>
            <a:r>
              <a:rPr lang="en-US" altLang="zh-CN" sz="2000" dirty="0"/>
              <a:t>shows that sending different offers to different segments really worked. </a:t>
            </a:r>
            <a:endParaRPr lang="en-US" altLang="zh-CN" sz="2000" dirty="0" smtClean="0"/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Thus</a:t>
            </a:r>
            <a:r>
              <a:rPr lang="en-US" altLang="zh-CN" sz="2000" dirty="0"/>
              <a:t>, the retention program </a:t>
            </a:r>
            <a:r>
              <a:rPr lang="en-US" altLang="zh-CN" sz="2000" dirty="0" smtClean="0"/>
              <a:t>worked. </a:t>
            </a:r>
          </a:p>
          <a:p>
            <a:pPr marL="342900" indent="-342900" algn="l">
              <a:lnSpc>
                <a:spcPct val="130000"/>
              </a:lnSpc>
              <a:buFont typeface="Arial"/>
              <a:buChar char="•"/>
            </a:pPr>
            <a:r>
              <a:rPr lang="en-US" altLang="zh-CN" sz="2000" dirty="0" smtClean="0"/>
              <a:t>Suggestion: If </a:t>
            </a:r>
            <a:r>
              <a:rPr lang="en-US" altLang="zh-CN" sz="2000" dirty="0"/>
              <a:t>the company wanted a better revenue, they should also focus on offering different offers based on different time of a year and decreasing cost.</a:t>
            </a:r>
          </a:p>
          <a:p>
            <a:pPr algn="l">
              <a:lnSpc>
                <a:spcPct val="13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395777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r>
              <a:rPr lang="en-US" dirty="0" smtClean="0">
                <a:solidFill>
                  <a:schemeClr val="bg1"/>
                </a:solidFill>
              </a:rPr>
              <a:t> (Frequency Upside 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1006352" y="3327230"/>
            <a:ext cx="11233233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140000"/>
              </a:lnSpc>
              <a:buFont typeface="+mj-lt"/>
              <a:buAutoNum type="arabicPeriod"/>
            </a:pPr>
            <a:r>
              <a:rPr lang="en-US" altLang="zh-CN" sz="3200" b="1" dirty="0" smtClean="0">
                <a:latin typeface="Bookman Old Style" panose="02050604050505020204" pitchFamily="18" charset="0"/>
              </a:rPr>
              <a:t>What </a:t>
            </a:r>
            <a:r>
              <a:rPr lang="en-US" altLang="zh-CN" sz="3200" b="1" dirty="0">
                <a:latin typeface="Bookman Old Style" panose="02050604050505020204" pitchFamily="18" charset="0"/>
              </a:rPr>
              <a:t>are the objectives of the various Database marketing programs and are they working?</a:t>
            </a:r>
          </a:p>
        </p:txBody>
      </p:sp>
    </p:spTree>
    <p:extLst>
      <p:ext uri="{BB962C8B-B14F-4D97-AF65-F5344CB8AC3E}">
        <p14:creationId xmlns:p14="http://schemas.microsoft.com/office/powerpoint/2010/main" val="41025081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02906" y="4526672"/>
            <a:ext cx="6232475" cy="878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b="1" dirty="0"/>
              <a:t>The Total Rewards Program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9849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78" name="Shape 178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79" name="Shape 179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80" name="Shape 180"/>
          <p:cNvSpPr/>
          <p:nvPr/>
        </p:nvSpPr>
        <p:spPr>
          <a:xfrm>
            <a:off x="363508" y="12109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81" name="Shape 181"/>
          <p:cNvSpPr/>
          <p:nvPr/>
        </p:nvSpPr>
        <p:spPr>
          <a:xfrm>
            <a:off x="3908680" y="1222742"/>
            <a:ext cx="186263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Loyalty Program</a:t>
            </a:r>
          </a:p>
        </p:txBody>
      </p:sp>
      <p:sp>
        <p:nvSpPr>
          <p:cNvPr id="182" name="Shape 182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83" name="Shape 183"/>
          <p:cNvSpPr/>
          <p:nvPr/>
        </p:nvSpPr>
        <p:spPr>
          <a:xfrm>
            <a:off x="9111374" y="1240976"/>
            <a:ext cx="3331799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3"/>
                </a:solidFill>
              </a:rP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339546" y="2108857"/>
            <a:ext cx="12531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Objective:</a:t>
            </a:r>
            <a:r>
              <a:rPr lang="en-US" altLang="zh-CN" sz="2000" dirty="0"/>
              <a:t> c</a:t>
            </a:r>
            <a:r>
              <a:rPr lang="en-US" altLang="zh-CN" sz="2000" dirty="0" smtClean="0"/>
              <a:t>onsolidate </a:t>
            </a:r>
            <a:r>
              <a:rPr lang="en-US" altLang="zh-CN" sz="2000" dirty="0"/>
              <a:t>plays and improve loyalty.</a:t>
            </a:r>
          </a:p>
        </p:txBody>
      </p:sp>
      <p:sp>
        <p:nvSpPr>
          <p:cNvPr id="3" name="矩形 2"/>
          <p:cNvSpPr/>
          <p:nvPr/>
        </p:nvSpPr>
        <p:spPr>
          <a:xfrm>
            <a:off x="368370" y="2786175"/>
            <a:ext cx="126364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How It Works:</a:t>
            </a:r>
            <a:endParaRPr lang="en-US" altLang="zh-CN" sz="2000" dirty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Provides a Rewards Menu that translates rewards credits to various offerings.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Added </a:t>
            </a:r>
            <a:r>
              <a:rPr lang="en-US" altLang="zh-CN" sz="2000" dirty="0"/>
              <a:t>two additional tier levels - Total Gold and Total Platinum. 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Changed </a:t>
            </a:r>
            <a:r>
              <a:rPr lang="en-US" altLang="zh-CN" sz="2000" dirty="0"/>
              <a:t>common cards to colored plastic cards</a:t>
            </a:r>
          </a:p>
        </p:txBody>
      </p:sp>
      <p:pic>
        <p:nvPicPr>
          <p:cNvPr id="16" name="image1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8398" y="4237764"/>
            <a:ext cx="12082599" cy="4236425"/>
          </a:xfrm>
          <a:prstGeom prst="rect">
            <a:avLst/>
          </a:prstGeom>
          <a:ln/>
        </p:spPr>
      </p:pic>
      <p:sp>
        <p:nvSpPr>
          <p:cNvPr id="4" name="矩形 3"/>
          <p:cNvSpPr/>
          <p:nvPr/>
        </p:nvSpPr>
        <p:spPr>
          <a:xfrm>
            <a:off x="381517" y="8606720"/>
            <a:ext cx="11919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otal </a:t>
            </a:r>
            <a:r>
              <a:rPr lang="en-US" altLang="zh-CN" sz="2000" dirty="0"/>
              <a:t>reward </a:t>
            </a:r>
            <a:r>
              <a:rPr lang="en-US" altLang="zh-CN" sz="2000" dirty="0" smtClean="0"/>
              <a:t>program was </a:t>
            </a:r>
            <a:r>
              <a:rPr lang="en-US" altLang="zh-CN" sz="2000" dirty="0"/>
              <a:t>released in July 1999.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E</a:t>
            </a:r>
            <a:r>
              <a:rPr lang="en-US" altLang="zh-CN" sz="2000" dirty="0" smtClean="0"/>
              <a:t>liminate </a:t>
            </a:r>
            <a:r>
              <a:rPr lang="en-US" altLang="zh-CN" sz="2000" dirty="0"/>
              <a:t>the results of Q1 and Q2 in 1998 and </a:t>
            </a:r>
            <a:r>
              <a:rPr lang="en-US" altLang="zh-CN" sz="2000" dirty="0" smtClean="0"/>
              <a:t>1999.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alculate </a:t>
            </a:r>
            <a:r>
              <a:rPr lang="en-US" altLang="zh-CN" sz="2000" dirty="0"/>
              <a:t>the change between Q3&amp;Q4 in 1998 and Q3&amp;Q4 in 1999. 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6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78" name="Shape 178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79" name="Shape 179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80" name="Shape 180"/>
          <p:cNvSpPr/>
          <p:nvPr/>
        </p:nvSpPr>
        <p:spPr>
          <a:xfrm>
            <a:off x="363508" y="12109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81" name="Shape 181"/>
          <p:cNvSpPr/>
          <p:nvPr/>
        </p:nvSpPr>
        <p:spPr>
          <a:xfrm>
            <a:off x="3908680" y="1222742"/>
            <a:ext cx="186263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Loyalty Program</a:t>
            </a:r>
          </a:p>
        </p:txBody>
      </p:sp>
      <p:sp>
        <p:nvSpPr>
          <p:cNvPr id="182" name="Shape 182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83" name="Shape 183"/>
          <p:cNvSpPr/>
          <p:nvPr/>
        </p:nvSpPr>
        <p:spPr>
          <a:xfrm>
            <a:off x="9111374" y="1240976"/>
            <a:ext cx="3331799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rgbClr val="DCBD23"/>
                </a:solidFill>
              </a:rPr>
              <a:t>The Total Rewards Program</a:t>
            </a:r>
          </a:p>
        </p:txBody>
      </p:sp>
      <p:pic>
        <p:nvPicPr>
          <p:cNvPr id="13" name="image28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80285" y="2146366"/>
            <a:ext cx="10182237" cy="5283623"/>
          </a:xfrm>
          <a:prstGeom prst="rect">
            <a:avLst/>
          </a:prstGeom>
          <a:ln/>
        </p:spPr>
      </p:pic>
      <p:sp>
        <p:nvSpPr>
          <p:cNvPr id="2" name="矩形 1"/>
          <p:cNvSpPr/>
          <p:nvPr/>
        </p:nvSpPr>
        <p:spPr>
          <a:xfrm>
            <a:off x="1227665" y="7773945"/>
            <a:ext cx="114256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H</a:t>
            </a:r>
            <a:r>
              <a:rPr lang="en-US" altLang="zh-CN" sz="2000" dirty="0" smtClean="0"/>
              <a:t>elped </a:t>
            </a:r>
            <a:r>
              <a:rPr lang="en-US" altLang="zh-CN" sz="2000" dirty="0"/>
              <a:t>Harrah’s increase its market share from 7.1% in 1998 to 9.7% in 1999</a:t>
            </a:r>
            <a:r>
              <a:rPr lang="en-US" altLang="zh-CN" sz="2000" dirty="0" smtClean="0"/>
              <a:t>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value in the line chart is positive, it means that this customer has more </a:t>
            </a:r>
            <a:r>
              <a:rPr lang="en-US" altLang="zh-CN" sz="2000" dirty="0" err="1"/>
              <a:t>theo</a:t>
            </a:r>
            <a:r>
              <a:rPr lang="en-US" altLang="zh-CN" sz="2000" dirty="0"/>
              <a:t> win value in 1999 rather than in 1998.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M</a:t>
            </a:r>
            <a:r>
              <a:rPr lang="en-US" altLang="zh-CN" sz="2000" dirty="0" smtClean="0"/>
              <a:t>ost </a:t>
            </a:r>
            <a:r>
              <a:rPr lang="en-US" altLang="zh-CN" sz="2000" dirty="0"/>
              <a:t>sample customers have positive values, and a few of them have negative values. 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he </a:t>
            </a:r>
            <a:r>
              <a:rPr lang="en-US" altLang="zh-CN" sz="2000" dirty="0"/>
              <a:t>sample that just has 100 customers of this test is a little small. </a:t>
            </a:r>
          </a:p>
        </p:txBody>
      </p:sp>
    </p:spTree>
    <p:extLst>
      <p:ext uri="{BB962C8B-B14F-4D97-AF65-F5344CB8AC3E}">
        <p14:creationId xmlns:p14="http://schemas.microsoft.com/office/powerpoint/2010/main" val="29371320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393" name="Shape 393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394" name="Shape 394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395" name="Shape 395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396" name="Shape 396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397" name="Shape 397"/>
          <p:cNvSpPr/>
          <p:nvPr/>
        </p:nvSpPr>
        <p:spPr>
          <a:xfrm>
            <a:off x="718675" y="3327225"/>
            <a:ext cx="11666100" cy="51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3200" b="1" dirty="0">
                <a:latin typeface="Bookman Old Style" panose="02050604050505020204" pitchFamily="18" charset="0"/>
                <a:sym typeface="Helvetica Neue"/>
              </a:rPr>
              <a:t>2.   </a:t>
            </a:r>
            <a:r>
              <a:rPr lang="en-US" sz="3200" b="1" dirty="0">
                <a:latin typeface="Bookman Old Style" panose="02050604050505020204" pitchFamily="18" charset="0"/>
              </a:rPr>
              <a:t>Why is it important to use the “customer worth” in the DBM efforts rather than the observed level of play?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16291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05" name="Shape 405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06" name="Shape 406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07" name="Shape 407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08" name="Shape 408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677625" y="1324350"/>
            <a:ext cx="12032700" cy="65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 dirty="0">
                <a:solidFill>
                  <a:schemeClr val="dk1"/>
                </a:solidFill>
              </a:rPr>
              <a:t>More Accurate: target/strategy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b="1" i="1" u="sng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Accuracy：to</a:t>
            </a:r>
            <a:r>
              <a:rPr lang="en-US" sz="2400" dirty="0">
                <a:solidFill>
                  <a:schemeClr val="dk1"/>
                </a:solidFill>
              </a:rPr>
              <a:t> use “customer worth” in DBM rather than to use observed level.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The quantitative models can accurately predict “customer real worth”; </a:t>
            </a: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■"/>
            </a:pPr>
            <a:r>
              <a:rPr lang="en-US" sz="2400" dirty="0">
                <a:solidFill>
                  <a:schemeClr val="dk1"/>
                </a:solidFill>
              </a:rPr>
              <a:t>Now: The house expects to win over a long term-CLV;</a:t>
            </a: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■"/>
            </a:pPr>
            <a:r>
              <a:rPr lang="en-US" sz="2400" dirty="0">
                <a:solidFill>
                  <a:schemeClr val="dk1"/>
                </a:solidFill>
              </a:rPr>
              <a:t>Past:  Observed play-Short term value; 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Enable the company build relationships with customers based on their future worth, rather than on their past behavior.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53931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17" name="Shape 417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18" name="Shape 418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19" name="Shape 419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20" name="Shape 420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599750" y="666550"/>
            <a:ext cx="11805300" cy="634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opportunity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model: a more accurate segmentation. 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the information for each customer, Harrah’s is able to predict potential customer playing behavior. 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are first segmented by observed frequency; 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observed frequency, customers are further segmented by predicted frequency;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High-observed frequency group are segmented based on their existing worth; 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sub-segmented groups, customers are further analyzed by their predicted worth if they do not show a high observed frequency or high worth. 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612" y="6219750"/>
            <a:ext cx="9172575" cy="348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432657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2" name="Shape 432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812825" y="1725275"/>
            <a:ext cx="10317900" cy="56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Decreased costs: marketing experiment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“Marketing experiments” 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marketing instrument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behavior modification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customer 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marketing</a:t>
            </a:r>
          </a:p>
        </p:txBody>
      </p:sp>
    </p:spTree>
    <p:extLst>
      <p:ext uri="{BB962C8B-B14F-4D97-AF65-F5344CB8AC3E}">
        <p14:creationId xmlns:p14="http://schemas.microsoft.com/office/powerpoint/2010/main" val="550685053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43" name="Shape 443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44" name="Shape 444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45" name="Shape 445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46" name="Shape 446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52400" y="152400"/>
            <a:ext cx="12232200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customer value 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Harrah’s, customer lifetime value is measurable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marketing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system 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customer value by increasing revenue and by decreasing cost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Revenue: </a:t>
            </a:r>
          </a:p>
          <a:p>
            <a:pPr marL="1371600" lvl="2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visiting frequency and customers budgets;</a:t>
            </a:r>
          </a:p>
          <a:p>
            <a:pPr marL="1371600" lvl="2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customers to loyalty customers;</a:t>
            </a:r>
          </a:p>
          <a:p>
            <a:pPr marL="1371600" lvl="2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reactivating previous customers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cost:</a:t>
            </a:r>
          </a:p>
          <a:p>
            <a:pPr marL="1371600" lvl="2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Sending accurate promotions to different segments; </a:t>
            </a:r>
          </a:p>
          <a:p>
            <a:pPr marL="914400" lvl="1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of these programs are based on one thing——have a clear customer segment, and this need a clear definition of customer worth. </a:t>
            </a:r>
          </a:p>
        </p:txBody>
      </p:sp>
    </p:spTree>
    <p:extLst>
      <p:ext uri="{BB962C8B-B14F-4D97-AF65-F5344CB8AC3E}">
        <p14:creationId xmlns:p14="http://schemas.microsoft.com/office/powerpoint/2010/main" val="2375318468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24" name="Shape 124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25" name="Shape 125"/>
          <p:cNvSpPr/>
          <p:nvPr/>
        </p:nvSpPr>
        <p:spPr>
          <a:xfrm>
            <a:off x="363508" y="1222742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26" name="Shape 126"/>
          <p:cNvSpPr/>
          <p:nvPr/>
        </p:nvSpPr>
        <p:spPr>
          <a:xfrm>
            <a:off x="3908680" y="1222742"/>
            <a:ext cx="186263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Loyalty Program</a:t>
            </a:r>
          </a:p>
        </p:txBody>
      </p:sp>
      <p:sp>
        <p:nvSpPr>
          <p:cNvPr id="127" name="Shape 127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28" name="Shape 128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11" name="Shape 397"/>
          <p:cNvSpPr/>
          <p:nvPr/>
        </p:nvSpPr>
        <p:spPr>
          <a:xfrm>
            <a:off x="391398" y="3036817"/>
            <a:ext cx="11666100" cy="51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3200" b="1" dirty="0" smtClean="0">
                <a:latin typeface="Bookman Old Style" panose="02050604050505020204" pitchFamily="18" charset="0"/>
                <a:sym typeface="Helvetica Neue"/>
              </a:rPr>
              <a:t>3.   </a:t>
            </a:r>
            <a:r>
              <a:rPr lang="en-US" sz="3200" b="1" dirty="0" smtClean="0">
                <a:latin typeface="Bookman Old Style" panose="02050604050505020204" pitchFamily="18" charset="0"/>
              </a:rPr>
              <a:t>How does Harrah’s integrate the various elements of its marketing strategy to deliver more than the results of Database Marketing?</a:t>
            </a:r>
            <a:endParaRPr lang="en-US" sz="3200" b="1" dirty="0">
              <a:latin typeface="Bookman Old Style" panose="02050604050505020204" pitchFamily="18" charset="0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3607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2262123" y="4950921"/>
            <a:ext cx="1862634" cy="584201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6" name="Group 146"/>
          <p:cNvGrpSpPr/>
          <p:nvPr/>
        </p:nvGrpSpPr>
        <p:grpSpPr>
          <a:xfrm>
            <a:off x="-278476" y="2784165"/>
            <a:ext cx="13003989" cy="2750246"/>
            <a:chOff x="0" y="0"/>
            <a:chExt cx="13003988" cy="2750245"/>
          </a:xfrm>
        </p:grpSpPr>
        <p:sp>
          <p:nvSpPr>
            <p:cNvPr id="132" name="Shape 132"/>
            <p:cNvSpPr/>
            <p:nvPr/>
          </p:nvSpPr>
          <p:spPr>
            <a:xfrm>
              <a:off x="999333" y="682934"/>
              <a:ext cx="1272183" cy="584201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45" name="Group 145"/>
            <p:cNvGrpSpPr/>
            <p:nvPr/>
          </p:nvGrpSpPr>
          <p:grpSpPr>
            <a:xfrm>
              <a:off x="0" y="0"/>
              <a:ext cx="13003989" cy="2750246"/>
              <a:chOff x="0" y="0"/>
              <a:chExt cx="13003988" cy="2750245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10039449" y="30654"/>
                <a:ext cx="2666696" cy="2678171"/>
              </a:xfrm>
              <a:prstGeom prst="ellipse">
                <a:avLst/>
              </a:prstGeom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977011" y="1355323"/>
                <a:ext cx="38458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910593" y="1339865"/>
                <a:ext cx="1441197" cy="406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Early 1990s</a:t>
                </a: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909323" y="1626257"/>
                <a:ext cx="1469137" cy="406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New Market</a:t>
                </a: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0" y="649535"/>
                <a:ext cx="3236983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600" b="1">
                    <a:solidFill>
                      <a:srgbClr val="FDFDF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People</a:t>
                </a:r>
              </a:p>
              <a:p>
                <a:pPr>
                  <a:defRPr sz="1600" b="1">
                    <a:solidFill>
                      <a:srgbClr val="FDFDF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 Strategy</a:t>
                </a:r>
              </a:p>
            </p:txBody>
          </p:sp>
          <p:sp>
            <p:nvSpPr>
              <p:cNvPr id="138" name="Shape 138"/>
              <p:cNvSpPr/>
              <p:nvPr/>
            </p:nvSpPr>
            <p:spPr>
              <a:xfrm flipV="1">
                <a:off x="3387249" y="1443225"/>
                <a:ext cx="1" cy="64770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2455933" y="2166045"/>
                <a:ext cx="1862633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>
                  <a:defRPr sz="1700" b="1">
                    <a:solidFill>
                      <a:srgbClr val="FCFEFE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Emerging Competitors</a:t>
                </a: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2596166" y="912265"/>
                <a:ext cx="1582167" cy="406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Middle1990s</a:t>
                </a:r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7998305" y="1355323"/>
                <a:ext cx="179605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5007698" y="0"/>
                <a:ext cx="2780210" cy="2714080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41725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9767006" y="958865"/>
                <a:ext cx="3236983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 b="1">
                    <a:solidFill>
                      <a:srgbClr val="FDFDF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Customer</a:t>
                </a:r>
              </a:p>
              <a:p>
                <a:pPr>
                  <a:defRPr sz="2200" b="1">
                    <a:solidFill>
                      <a:srgbClr val="FDFDF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Loyalty</a:t>
                </a: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4779312" y="946165"/>
                <a:ext cx="3236983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/>
                </a:pPr>
                <a:r>
                  <a:t>Grow Business In</a:t>
                </a:r>
              </a:p>
              <a:p>
                <a:pPr>
                  <a:defRPr sz="2200"/>
                </a:pPr>
                <a:r>
                  <a:t>a Limited Market</a:t>
                </a:r>
              </a:p>
            </p:txBody>
          </p:sp>
        </p:grpSp>
      </p:grpSp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21314" y="838477"/>
            <a:ext cx="3349603" cy="430063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5095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275919" y="761408"/>
            <a:ext cx="796238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Customer Loyalty is the Core Competency</a:t>
            </a:r>
          </a:p>
        </p:txBody>
      </p:sp>
      <p:sp>
        <p:nvSpPr>
          <p:cNvPr id="154" name="Shape 154"/>
          <p:cNvSpPr/>
          <p:nvPr/>
        </p:nvSpPr>
        <p:spPr>
          <a:xfrm>
            <a:off x="9225712" y="6306736"/>
            <a:ext cx="40832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000" b="1">
                <a:latin typeface="Helvetica"/>
                <a:ea typeface="Helvetica"/>
                <a:cs typeface="Helvetica"/>
                <a:sym typeface="Helvetica"/>
              </a:rPr>
              <a:t>Winner`s Information Network</a:t>
            </a:r>
            <a:r>
              <a:t> </a:t>
            </a:r>
          </a:p>
        </p:txBody>
      </p:sp>
      <p:sp>
        <p:nvSpPr>
          <p:cNvPr id="155" name="Shape 155"/>
          <p:cNvSpPr/>
          <p:nvPr/>
        </p:nvSpPr>
        <p:spPr>
          <a:xfrm flipV="1">
            <a:off x="11074399" y="5638263"/>
            <a:ext cx="1" cy="9032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0237343" y="6972967"/>
            <a:ext cx="167411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Not Work</a:t>
            </a:r>
          </a:p>
        </p:txBody>
      </p:sp>
    </p:spTree>
    <p:extLst>
      <p:ext uri="{BB962C8B-B14F-4D97-AF65-F5344CB8AC3E}">
        <p14:creationId xmlns:p14="http://schemas.microsoft.com/office/powerpoint/2010/main" val="318564164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r>
              <a:rPr lang="en-US" dirty="0" smtClean="0">
                <a:solidFill>
                  <a:schemeClr val="bg1"/>
                </a:solidFill>
              </a:rPr>
              <a:t> (Frequency Upside 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870885" y="2459869"/>
            <a:ext cx="8692105" cy="4286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endParaRPr lang="en-US" altLang="zh-CN" sz="2800" b="1" dirty="0" smtClean="0"/>
          </a:p>
          <a:p>
            <a:pPr marL="571500" indent="-571500" algn="l">
              <a:lnSpc>
                <a:spcPct val="140000"/>
              </a:lnSpc>
              <a:buFont typeface="Arial"/>
              <a:buChar char="•"/>
            </a:pPr>
            <a:r>
              <a:rPr lang="en-US" altLang="zh-CN" sz="2800" b="1" dirty="0" smtClean="0">
                <a:latin typeface="Arial Narrow" panose="020B0606020202030204" pitchFamily="34" charset="0"/>
              </a:rPr>
              <a:t>New Business Program</a:t>
            </a:r>
          </a:p>
          <a:p>
            <a:pPr marL="571500" indent="-571500" algn="l">
              <a:lnSpc>
                <a:spcPct val="140000"/>
              </a:lnSpc>
              <a:buFont typeface="Arial"/>
              <a:buChar char="•"/>
            </a:pPr>
            <a:r>
              <a:rPr lang="en-US" altLang="zh-CN" sz="2800" b="1" dirty="0" smtClean="0">
                <a:latin typeface="Arial Narrow" panose="020B0606020202030204" pitchFamily="34" charset="0"/>
              </a:rPr>
              <a:t>Loyalty Program:</a:t>
            </a:r>
          </a:p>
          <a:p>
            <a:pPr lvl="1" indent="0" algn="l">
              <a:lnSpc>
                <a:spcPct val="140000"/>
              </a:lnSpc>
            </a:pPr>
            <a:r>
              <a:rPr lang="en-US" altLang="zh-CN" sz="2800" b="1" dirty="0" smtClean="0">
                <a:latin typeface="Arial Narrow" panose="020B0606020202030204" pitchFamily="34" charset="0"/>
              </a:rPr>
              <a:t>                      Frequency Upside</a:t>
            </a:r>
          </a:p>
          <a:p>
            <a:pPr lvl="1" indent="0" algn="l">
              <a:lnSpc>
                <a:spcPct val="140000"/>
              </a:lnSpc>
            </a:pPr>
            <a:r>
              <a:rPr lang="en-US" altLang="zh-CN" sz="2800" b="1" dirty="0">
                <a:latin typeface="Arial Narrow" panose="020B0606020202030204" pitchFamily="34" charset="0"/>
              </a:rPr>
              <a:t> </a:t>
            </a:r>
            <a:r>
              <a:rPr lang="en-US" altLang="zh-CN" sz="2800" b="1" dirty="0" smtClean="0">
                <a:latin typeface="Arial Narrow" panose="020B0606020202030204" pitchFamily="34" charset="0"/>
              </a:rPr>
              <a:t>                     Budget Upside</a:t>
            </a:r>
          </a:p>
          <a:p>
            <a:pPr marL="571500" lvl="1" indent="-571500" algn="l">
              <a:lnSpc>
                <a:spcPct val="140000"/>
              </a:lnSpc>
              <a:buFont typeface="Arial"/>
              <a:buChar char="•"/>
            </a:pPr>
            <a:r>
              <a:rPr lang="en-US" altLang="zh-CN" sz="2800" b="1" dirty="0" smtClean="0">
                <a:latin typeface="Arial Narrow" panose="020B0606020202030204" pitchFamily="34" charset="0"/>
              </a:rPr>
              <a:t>Retention Program</a:t>
            </a:r>
          </a:p>
          <a:p>
            <a:pPr marL="571500" lvl="1" indent="-571500" algn="l">
              <a:lnSpc>
                <a:spcPct val="140000"/>
              </a:lnSpc>
              <a:buFont typeface="Arial"/>
              <a:buChar char="•"/>
            </a:pPr>
            <a:r>
              <a:rPr lang="en-US" altLang="zh-CN" sz="2800" b="1" dirty="0" smtClean="0">
                <a:latin typeface="Arial Narrow" panose="020B0606020202030204" pitchFamily="34" charset="0"/>
              </a:rPr>
              <a:t>The Total Rewards Program</a:t>
            </a:r>
            <a:endParaRPr lang="en-US" altLang="zh-CN" sz="2800" b="1" dirty="0">
              <a:latin typeface="Arial Narrow" panose="020B0606020202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0885" y="1499965"/>
            <a:ext cx="7908828" cy="143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200" b="1" i="1" u="sng" dirty="0"/>
              <a:t>Database Marketing </a:t>
            </a:r>
            <a:r>
              <a:rPr lang="en-US" altLang="zh-CN" sz="2800" b="1" i="1" u="sng" dirty="0"/>
              <a:t>Programs</a:t>
            </a:r>
            <a:r>
              <a:rPr lang="en-US" altLang="zh-CN" sz="3200" b="1" i="1" u="sng" dirty="0"/>
              <a:t>:</a:t>
            </a:r>
          </a:p>
          <a:p>
            <a:pPr algn="l">
              <a:lnSpc>
                <a:spcPct val="140000"/>
              </a:lnSpc>
            </a:pP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377887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62" name="Shape 16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63" name="Shape 163"/>
          <p:cNvSpPr/>
          <p:nvPr/>
        </p:nvSpPr>
        <p:spPr>
          <a:xfrm>
            <a:off x="-1469321" y="761408"/>
            <a:ext cx="79623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 Integrated Solution</a:t>
            </a:r>
          </a:p>
        </p:txBody>
      </p:sp>
      <p:sp>
        <p:nvSpPr>
          <p:cNvPr id="164" name="Shape 164"/>
          <p:cNvSpPr/>
          <p:nvPr/>
        </p:nvSpPr>
        <p:spPr>
          <a:xfrm>
            <a:off x="2675450" y="7754396"/>
            <a:ext cx="34449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Recruit a COO who have</a:t>
            </a:r>
          </a:p>
          <a:p>
            <a:pPr algn="l"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 insight based on a solid</a:t>
            </a:r>
          </a:p>
          <a:p>
            <a:pPr algn="l"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understanding of data</a:t>
            </a:r>
          </a:p>
        </p:txBody>
      </p:sp>
      <p:sp>
        <p:nvSpPr>
          <p:cNvPr id="165" name="Shape 165"/>
          <p:cNvSpPr/>
          <p:nvPr/>
        </p:nvSpPr>
        <p:spPr>
          <a:xfrm>
            <a:off x="4241320" y="3518809"/>
            <a:ext cx="3607760" cy="3706582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492137" y="4616449"/>
            <a:ext cx="3106126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Total Gold </a:t>
            </a:r>
          </a:p>
          <a:p>
            <a:pPr>
              <a:defRPr sz="3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/Rewards</a:t>
            </a:r>
          </a:p>
          <a:p>
            <a:pPr>
              <a:defRPr sz="31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Program</a:t>
            </a:r>
          </a:p>
        </p:txBody>
      </p:sp>
      <p:pic>
        <p:nvPicPr>
          <p:cNvPr id="167" name="pg28_gary_loveman-copy_comp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2644" y="7213733"/>
            <a:ext cx="1442978" cy="185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hutterstock_9494577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1928" y="2234383"/>
            <a:ext cx="2630810" cy="17731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647961" y="3753818"/>
            <a:ext cx="3727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000" b="1">
                <a:latin typeface="Helvetica"/>
                <a:ea typeface="Helvetica"/>
                <a:cs typeface="Helvetica"/>
                <a:sym typeface="Helvetica"/>
              </a:rPr>
              <a:t>Build a Centralized Database</a:t>
            </a:r>
            <a:r>
              <a:t> </a:t>
            </a:r>
          </a:p>
        </p:txBody>
      </p:sp>
      <p:grpSp>
        <p:nvGrpSpPr>
          <p:cNvPr id="175" name="Group 175"/>
          <p:cNvGrpSpPr/>
          <p:nvPr/>
        </p:nvGrpSpPr>
        <p:grpSpPr>
          <a:xfrm>
            <a:off x="9543604" y="3853704"/>
            <a:ext cx="3233592" cy="3036792"/>
            <a:chOff x="0" y="0"/>
            <a:chExt cx="3233590" cy="3036791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3233592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b="1">
                  <a:latin typeface="Helvetica"/>
                  <a:ea typeface="Helvetica"/>
                  <a:cs typeface="Helvetica"/>
                  <a:sym typeface="Helvetica"/>
                </a:rPr>
                <a:t>Centralized Management</a:t>
              </a:r>
              <a:r>
                <a:t> 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80701" y="661831"/>
              <a:ext cx="276738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b="1">
                  <a:latin typeface="Helvetica"/>
                  <a:ea typeface="Helvetica"/>
                  <a:cs typeface="Helvetica"/>
                  <a:sym typeface="Helvetica"/>
                </a:rPr>
                <a:t>Brand Differentiation</a:t>
              </a:r>
              <a:r>
                <a:t> 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80329" y="1272862"/>
              <a:ext cx="289513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b="1">
                  <a:latin typeface="Helvetica"/>
                  <a:ea typeface="Helvetica"/>
                  <a:cs typeface="Helvetica"/>
                  <a:sym typeface="Helvetica"/>
                </a:rPr>
                <a:t>Distinguished Service</a:t>
              </a:r>
              <a:r>
                <a:t> 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98908" y="1872594"/>
              <a:ext cx="303577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b="1">
                  <a:latin typeface="Helvetica"/>
                  <a:ea typeface="Helvetica"/>
                  <a:cs typeface="Helvetica"/>
                  <a:sym typeface="Helvetica"/>
                </a:rPr>
                <a:t>Relationship Marketing</a:t>
              </a:r>
              <a:r>
                <a:t> 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43829" y="2389091"/>
              <a:ext cx="264113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b="1">
                  <a:latin typeface="Helvetica"/>
                  <a:ea typeface="Helvetica"/>
                  <a:cs typeface="Helvetica"/>
                  <a:sym typeface="Helvetica"/>
                </a:rPr>
                <a:t>Database Marketing</a:t>
              </a:r>
              <a:r>
                <a:t> </a:t>
              </a:r>
            </a:p>
          </p:txBody>
        </p:sp>
      </p:grpSp>
      <p:sp>
        <p:nvSpPr>
          <p:cNvPr id="176" name="Shape 176"/>
          <p:cNvSpPr/>
          <p:nvPr/>
        </p:nvSpPr>
        <p:spPr>
          <a:xfrm flipH="1">
            <a:off x="8113179" y="5457049"/>
            <a:ext cx="11298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355666" y="3564466"/>
            <a:ext cx="3456121" cy="38869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6940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1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83" name="Shape 183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84" name="Shape 184"/>
          <p:cNvSpPr/>
          <p:nvPr/>
        </p:nvSpPr>
        <p:spPr>
          <a:xfrm>
            <a:off x="-1078087" y="698235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Gold Program</a:t>
            </a:r>
          </a:p>
        </p:txBody>
      </p:sp>
      <p:grpSp>
        <p:nvGrpSpPr>
          <p:cNvPr id="187" name="Group 187"/>
          <p:cNvGrpSpPr/>
          <p:nvPr/>
        </p:nvGrpSpPr>
        <p:grpSpPr>
          <a:xfrm>
            <a:off x="1028409" y="2165100"/>
            <a:ext cx="3657316" cy="1064155"/>
            <a:chOff x="0" y="0"/>
            <a:chExt cx="3657315" cy="1064154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3657316" cy="1064155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7277" y="87577"/>
              <a:ext cx="33427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Integrated Information System</a:t>
              </a:r>
            </a:p>
          </p:txBody>
        </p:sp>
      </p:grpSp>
      <p:sp>
        <p:nvSpPr>
          <p:cNvPr id="188" name="Shape 188"/>
          <p:cNvSpPr/>
          <p:nvPr/>
        </p:nvSpPr>
        <p:spPr>
          <a:xfrm>
            <a:off x="1202266" y="4057649"/>
            <a:ext cx="3920663" cy="3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Built a completely integrated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information technology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network which linked all the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properties together and was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able to share information in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real time across various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properties. </a:t>
            </a:r>
            <a:br>
              <a:rPr dirty="0"/>
            </a:br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095995" y="3894662"/>
            <a:ext cx="1659477" cy="1270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8443990" y="3945462"/>
            <a:ext cx="350768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Cross market revenues </a:t>
            </a:r>
          </a:p>
          <a:p>
            <a:pPr algn="l"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increased by 10% </a:t>
            </a:r>
          </a:p>
          <a:p>
            <a:pPr algn="l"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from 1997 to 2000</a:t>
            </a:r>
          </a:p>
        </p:txBody>
      </p:sp>
    </p:spTree>
    <p:extLst>
      <p:ext uri="{BB962C8B-B14F-4D97-AF65-F5344CB8AC3E}">
        <p14:creationId xmlns:p14="http://schemas.microsoft.com/office/powerpoint/2010/main" val="32506697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96" name="Shape 196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97" name="Shape 197"/>
          <p:cNvSpPr/>
          <p:nvPr/>
        </p:nvSpPr>
        <p:spPr>
          <a:xfrm>
            <a:off x="-688620" y="698235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198" name="Shape 198"/>
          <p:cNvSpPr/>
          <p:nvPr/>
        </p:nvSpPr>
        <p:spPr>
          <a:xfrm>
            <a:off x="8812548" y="4588851"/>
            <a:ext cx="3920663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Helvetica"/>
                <a:ea typeface="Helvetica"/>
                <a:cs typeface="Helvetica"/>
                <a:sym typeface="Helvetica"/>
              </a:rPr>
              <a:t>Total Rewards Program to  create 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Helvetica"/>
                <a:ea typeface="Helvetica"/>
                <a:cs typeface="Helvetica"/>
                <a:sym typeface="Helvetica"/>
              </a:rPr>
              <a:t>real loyalty by creating reward 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Helvetica"/>
                <a:ea typeface="Helvetica"/>
                <a:cs typeface="Helvetica"/>
                <a:sym typeface="Helvetica"/>
              </a:rPr>
              <a:t>menu that translates credits to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Helvetica"/>
                <a:ea typeface="Helvetica"/>
                <a:cs typeface="Helvetica"/>
                <a:sym typeface="Helvetica"/>
              </a:rPr>
              <a:t>various complimentary offerings </a:t>
            </a: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Helvetica"/>
                <a:ea typeface="Helvetica"/>
                <a:cs typeface="Helvetica"/>
                <a:sym typeface="Helvetica"/>
              </a:rPr>
              <a:t>and creating tier levels. </a:t>
            </a:r>
            <a:br>
              <a:rPr sz="2000">
                <a:latin typeface="Helvetica"/>
                <a:ea typeface="Helvetica"/>
                <a:cs typeface="Helvetica"/>
                <a:sym typeface="Helvetica"/>
              </a:rPr>
            </a:b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457200" indent="-457200" algn="l" defTabSz="457200">
              <a:lnSpc>
                <a:spcPts val="41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885075" y="4597340"/>
            <a:ext cx="1659476" cy="1270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8338101" y="2714897"/>
            <a:ext cx="3654637" cy="1163440"/>
            <a:chOff x="0" y="0"/>
            <a:chExt cx="3654636" cy="1163439"/>
          </a:xfrm>
        </p:grpSpPr>
        <p:sp>
          <p:nvSpPr>
            <p:cNvPr id="200" name="Shape 200"/>
            <p:cNvSpPr/>
            <p:nvPr/>
          </p:nvSpPr>
          <p:spPr>
            <a:xfrm>
              <a:off x="980916" y="0"/>
              <a:ext cx="1692805" cy="1163440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243694"/>
              <a:ext cx="3654637" cy="67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Results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527436" y="5929478"/>
            <a:ext cx="3466044" cy="4835365"/>
            <a:chOff x="0" y="0"/>
            <a:chExt cx="3466042" cy="4835363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3466042" cy="3466042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22392" y="221369"/>
              <a:ext cx="2515994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Emotional </a:t>
              </a:r>
            </a:p>
            <a:p>
              <a: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Bonds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593857" y="757326"/>
              <a:ext cx="2872185" cy="407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 defTabSz="457200">
                <a:lnSpc>
                  <a:spcPts val="29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/>
                <a:t>Building emotional</a:t>
              </a:r>
            </a:p>
            <a:p>
              <a:pPr marL="457200" indent="-457200" algn="l" defTabSz="457200">
                <a:lnSpc>
                  <a:spcPts val="29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/>
                <a:t>bonds to reduce the</a:t>
              </a:r>
            </a:p>
            <a:p>
              <a:pPr marL="457200" indent="-457200" algn="l" defTabSz="457200">
                <a:lnSpc>
                  <a:spcPts val="29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/>
                <a:t>negative side effects</a:t>
              </a:r>
            </a:p>
            <a:p>
              <a:pPr marL="457200" indent="-457200" algn="l" defTabSz="457200">
                <a:lnSpc>
                  <a:spcPts val="29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>
                  <a:solidFill>
                    <a:srgbClr val="FFFFFF"/>
                  </a:solidFill>
                </a:rPr>
                <a:t>resulting from privacy problems. </a:t>
              </a:r>
              <a:r>
                <a:rPr dirty="0"/>
                <a:t/>
              </a:r>
              <a:br>
                <a:rPr dirty="0"/>
              </a:br>
              <a:endParaRPr sz="120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41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 b="1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527436" y="2015273"/>
            <a:ext cx="3584107" cy="4430456"/>
            <a:chOff x="0" y="0"/>
            <a:chExt cx="3584105" cy="4430454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3466042" cy="34660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322392" y="466026"/>
              <a:ext cx="2515994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Rewards Menu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711920" y="788433"/>
              <a:ext cx="2872185" cy="3642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600" dirty="0"/>
                <a:t>The rewards menu</a:t>
              </a: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600" dirty="0"/>
                <a:t>translates rewards</a:t>
              </a: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600" dirty="0"/>
                <a:t>credits to various</a:t>
              </a: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600" dirty="0"/>
                <a:t>offerings</a:t>
              </a:r>
              <a:endParaRPr sz="105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41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 b="1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4368187" y="5719497"/>
            <a:ext cx="3216475" cy="2989414"/>
            <a:chOff x="-1" y="0"/>
            <a:chExt cx="3216474" cy="2989412"/>
          </a:xfrm>
        </p:grpSpPr>
        <p:grpSp>
          <p:nvGrpSpPr>
            <p:cNvPr id="214" name="Group 214"/>
            <p:cNvGrpSpPr/>
            <p:nvPr/>
          </p:nvGrpSpPr>
          <p:grpSpPr>
            <a:xfrm>
              <a:off x="-1" y="0"/>
              <a:ext cx="2579332" cy="2512122"/>
              <a:chOff x="0" y="576828"/>
              <a:chExt cx="2579330" cy="2512121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576828"/>
                <a:ext cx="2512120" cy="2512121"/>
              </a:xfrm>
              <a:prstGeom prst="ellipse">
                <a:avLst/>
              </a:pr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344288" y="1008177"/>
                <a:ext cx="1823544" cy="5338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1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>
                    <a:solidFill>
                      <a:srgbClr val="FFFFFF"/>
                    </a:solidFill>
                  </a:rPr>
                  <a:t>Tiered Levels</a:t>
                </a:r>
                <a:r>
                  <a:t> </a:t>
                </a: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497626" y="1764445"/>
                <a:ext cx="2081704" cy="10677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457200" indent="-457200" algn="l" defTabSz="457200">
                  <a:lnSpc>
                    <a:spcPts val="4100"/>
                  </a:lnSpc>
                  <a:spcBef>
                    <a:spcPts val="1200"/>
                  </a:spcBef>
                  <a:tabLst>
                    <a:tab pos="139700" algn="l"/>
                    <a:tab pos="457200" algn="l"/>
                  </a:tabLst>
                  <a:defRPr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Total Gold </a:t>
                </a:r>
                <a:endParaRPr sz="1200" dirty="0">
                  <a:latin typeface="Times"/>
                  <a:ea typeface="Times"/>
                  <a:cs typeface="Times"/>
                  <a:sym typeface="Times"/>
                </a:endParaRPr>
              </a:p>
              <a:p>
                <a:pPr marL="457200" indent="-457200" algn="l" defTabSz="457200">
                  <a:lnSpc>
                    <a:spcPts val="3500"/>
                  </a:lnSpc>
                  <a:spcBef>
                    <a:spcPts val="1200"/>
                  </a:spcBef>
                  <a:tabLst>
                    <a:tab pos="139700" algn="l"/>
                    <a:tab pos="457200" algn="l"/>
                  </a:tabLst>
                  <a:defRPr sz="15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00" dirty="0">
                  <a:latin typeface="Times"/>
                  <a:ea typeface="Times"/>
                  <a:cs typeface="Times"/>
                  <a:sym typeface="Times"/>
                </a:endParaRPr>
              </a:p>
              <a:p>
                <a:pPr marL="457200" indent="-457200" algn="l" defTabSz="457200">
                  <a:lnSpc>
                    <a:spcPts val="4100"/>
                  </a:lnSpc>
                  <a:spcBef>
                    <a:spcPts val="1200"/>
                  </a:spcBef>
                  <a:tabLst>
                    <a:tab pos="139700" algn="l"/>
                    <a:tab pos="457200" algn="l"/>
                  </a:tabLst>
                  <a:defRPr sz="2000" b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00" dirty="0"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sp>
          <p:nvSpPr>
            <p:cNvPr id="215" name="Shape 215"/>
            <p:cNvSpPr/>
            <p:nvPr/>
          </p:nvSpPr>
          <p:spPr>
            <a:xfrm>
              <a:off x="344287" y="1516211"/>
              <a:ext cx="2872186" cy="147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 defTabSz="457200">
                <a:lnSpc>
                  <a:spcPts val="41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Total </a:t>
              </a:r>
              <a:r>
                <a:rPr dirty="0" smtClean="0"/>
                <a:t>Platinum</a:t>
              </a:r>
              <a:endParaRPr sz="120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35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  <a:p>
              <a:pPr marL="457200" indent="-457200" algn="l" defTabSz="457200">
                <a:lnSpc>
                  <a:spcPts val="4100"/>
                </a:lnSpc>
                <a:spcBef>
                  <a:spcPts val="1200"/>
                </a:spcBef>
                <a:tabLst>
                  <a:tab pos="139700" algn="l"/>
                  <a:tab pos="457200" algn="l"/>
                </a:tabLst>
                <a:defRPr sz="2000" b="1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00" dirty="0"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4333126" y="2803706"/>
            <a:ext cx="2512120" cy="2512121"/>
            <a:chOff x="0" y="576828"/>
            <a:chExt cx="2512119" cy="2512119"/>
          </a:xfrm>
          <a:solidFill>
            <a:srgbClr val="0070C0"/>
          </a:solidFill>
        </p:grpSpPr>
        <p:sp>
          <p:nvSpPr>
            <p:cNvPr id="217" name="Shape 217"/>
            <p:cNvSpPr/>
            <p:nvPr/>
          </p:nvSpPr>
          <p:spPr>
            <a:xfrm>
              <a:off x="0" y="576828"/>
              <a:ext cx="2512120" cy="251212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344288" y="1284302"/>
              <a:ext cx="1823544" cy="109717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solidFill>
                    <a:srgbClr val="FFFFFF"/>
                  </a:solidFill>
                </a:rPr>
                <a:t>Colored Plastic Cards</a:t>
              </a:r>
              <a:r>
                <a:rPr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45424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3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225" name="Shape 225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226" name="Shape 226"/>
          <p:cNvSpPr/>
          <p:nvPr/>
        </p:nvSpPr>
        <p:spPr>
          <a:xfrm>
            <a:off x="-671687" y="715168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Other Marketing Strategies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431800" y="2049990"/>
            <a:ext cx="3657316" cy="1064155"/>
            <a:chOff x="0" y="0"/>
            <a:chExt cx="3657315" cy="1064154"/>
          </a:xfrm>
          <a:solidFill>
            <a:srgbClr val="FFC000"/>
          </a:solidFill>
        </p:grpSpPr>
        <p:sp>
          <p:nvSpPr>
            <p:cNvPr id="227" name="Shape 227"/>
            <p:cNvSpPr/>
            <p:nvPr/>
          </p:nvSpPr>
          <p:spPr>
            <a:xfrm>
              <a:off x="0" y="0"/>
              <a:ext cx="3657316" cy="106415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57277" y="87577"/>
              <a:ext cx="3342761" cy="8890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Centralized Management</a:t>
              </a:r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4673743" y="2049991"/>
            <a:ext cx="3657316" cy="1064155"/>
            <a:chOff x="0" y="0"/>
            <a:chExt cx="3657315" cy="1064154"/>
          </a:xfrm>
        </p:grpSpPr>
        <p:sp>
          <p:nvSpPr>
            <p:cNvPr id="230" name="Shape 230"/>
            <p:cNvSpPr/>
            <p:nvPr/>
          </p:nvSpPr>
          <p:spPr>
            <a:xfrm>
              <a:off x="0" y="0"/>
              <a:ext cx="3657316" cy="1064155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57277" y="87577"/>
              <a:ext cx="33427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Integrated Information System</a:t>
              </a:r>
            </a:p>
          </p:txBody>
        </p:sp>
      </p:grpSp>
      <p:grpSp>
        <p:nvGrpSpPr>
          <p:cNvPr id="235" name="Group 235"/>
          <p:cNvGrpSpPr/>
          <p:nvPr/>
        </p:nvGrpSpPr>
        <p:grpSpPr>
          <a:xfrm>
            <a:off x="8924151" y="2049992"/>
            <a:ext cx="3657316" cy="1064155"/>
            <a:chOff x="0" y="0"/>
            <a:chExt cx="3657315" cy="1064154"/>
          </a:xfrm>
          <a:solidFill>
            <a:srgbClr val="0070C0"/>
          </a:solidFill>
        </p:grpSpPr>
        <p:sp>
          <p:nvSpPr>
            <p:cNvPr id="233" name="Shape 233"/>
            <p:cNvSpPr/>
            <p:nvPr/>
          </p:nvSpPr>
          <p:spPr>
            <a:xfrm>
              <a:off x="0" y="0"/>
              <a:ext cx="3657316" cy="106415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57277" y="87577"/>
              <a:ext cx="3342761" cy="8890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Integrated Information System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440266" y="3733414"/>
            <a:ext cx="3648851" cy="266739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44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Division presidents and</a:t>
            </a:r>
          </a:p>
          <a:p>
            <a:pPr marL="457200" indent="-457200" algn="l" defTabSz="457200">
              <a:lnSpc>
                <a:spcPts val="44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300" dirty="0"/>
              <a:t>subordinates report</a:t>
            </a:r>
          </a:p>
          <a:p>
            <a:pPr marL="457200" indent="-457200" algn="l" defTabSz="457200">
              <a:lnSpc>
                <a:spcPts val="4400"/>
              </a:lnSpc>
              <a:spcBef>
                <a:spcPts val="1200"/>
              </a:spcBef>
              <a:tabLst>
                <a:tab pos="139700" algn="l"/>
                <a:tab pos="45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300" dirty="0"/>
              <a:t>to COO</a:t>
            </a:r>
            <a:r>
              <a:rPr dirty="0"/>
              <a:t/>
            </a:r>
            <a:br>
              <a:rPr dirty="0"/>
            </a:br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666047" y="3733414"/>
            <a:ext cx="3507735" cy="501489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Creating key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differentiator based on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marketing research.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Conveying the message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of “ Exuberantly alive” to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customers by heavy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advertisement </a:t>
            </a:r>
          </a:p>
          <a:p>
            <a:pPr algn="l" defTabSz="457200">
              <a:lnSpc>
                <a:spcPts val="38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investment</a:t>
            </a:r>
          </a:p>
        </p:txBody>
      </p:sp>
      <p:sp>
        <p:nvSpPr>
          <p:cNvPr id="238" name="Shape 238"/>
          <p:cNvSpPr/>
          <p:nvPr/>
        </p:nvSpPr>
        <p:spPr>
          <a:xfrm>
            <a:off x="8892295" y="3733414"/>
            <a:ext cx="3721028" cy="51079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Providing more than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good service, which is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distinguished service by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a variety of interventions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at the employee level: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service process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designing, reward and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recognition,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measurement of </a:t>
            </a:r>
          </a:p>
          <a:p>
            <a:pPr algn="l" defTabSz="457200">
              <a:lnSpc>
                <a:spcPts val="2600"/>
              </a:lnSpc>
              <a:spcBef>
                <a:spcPts val="1200"/>
              </a:spcBef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b="0" dirty="0"/>
              <a:t>executives.</a:t>
            </a:r>
            <a:r>
              <a:rPr dirty="0"/>
              <a:t/>
            </a:r>
            <a:br>
              <a:rPr dirty="0"/>
            </a:br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0186964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-25400" y="-25400"/>
            <a:ext cx="13055601" cy="1692805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2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244" name="Shape 244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245" name="Shape 245"/>
          <p:cNvSpPr/>
          <p:nvPr/>
        </p:nvSpPr>
        <p:spPr>
          <a:xfrm>
            <a:off x="-578696" y="723635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Implementing Marketing Tools</a:t>
            </a:r>
          </a:p>
        </p:txBody>
      </p:sp>
      <p:sp>
        <p:nvSpPr>
          <p:cNvPr id="246" name="Shape 246"/>
          <p:cNvSpPr/>
          <p:nvPr/>
        </p:nvSpPr>
        <p:spPr>
          <a:xfrm>
            <a:off x="4067307" y="3032158"/>
            <a:ext cx="5137084" cy="5137084"/>
          </a:xfrm>
          <a:prstGeom prst="ellipse">
            <a:avLst/>
          </a:prstGeom>
          <a:solidFill>
            <a:srgbClr val="FFC000">
              <a:alpha val="85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69249" y="3032158"/>
            <a:ext cx="5137084" cy="5137084"/>
          </a:xfrm>
          <a:prstGeom prst="ellipse">
            <a:avLst/>
          </a:prstGeom>
          <a:solidFill>
            <a:schemeClr val="accent1">
              <a:lumMod val="75000"/>
              <a:alpha val="659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246437" y="4770966"/>
            <a:ext cx="311177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Relationship 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Marketing</a:t>
            </a:r>
          </a:p>
        </p:txBody>
      </p:sp>
      <p:sp>
        <p:nvSpPr>
          <p:cNvPr id="249" name="Shape 249"/>
          <p:cNvSpPr/>
          <p:nvPr/>
        </p:nvSpPr>
        <p:spPr>
          <a:xfrm>
            <a:off x="5786519" y="4770966"/>
            <a:ext cx="227439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Database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Marketing</a:t>
            </a:r>
          </a:p>
        </p:txBody>
      </p:sp>
      <p:sp>
        <p:nvSpPr>
          <p:cNvPr id="250" name="Shape 250"/>
          <p:cNvSpPr/>
          <p:nvPr/>
        </p:nvSpPr>
        <p:spPr>
          <a:xfrm>
            <a:off x="6122831" y="3743391"/>
            <a:ext cx="6611770" cy="878285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6122831" y="2850157"/>
            <a:ext cx="6611770" cy="87828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6246756" y="2984500"/>
            <a:ext cx="636392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t>Opportunity Based Segmentation</a:t>
            </a:r>
          </a:p>
        </p:txBody>
      </p:sp>
      <p:sp>
        <p:nvSpPr>
          <p:cNvPr id="253" name="Shape 253"/>
          <p:cNvSpPr/>
          <p:nvPr/>
        </p:nvSpPr>
        <p:spPr>
          <a:xfrm>
            <a:off x="6290432" y="3877733"/>
            <a:ext cx="470177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t>Experimented Marketing</a:t>
            </a:r>
          </a:p>
        </p:txBody>
      </p:sp>
    </p:spTree>
    <p:extLst>
      <p:ext uri="{BB962C8B-B14F-4D97-AF65-F5344CB8AC3E}">
        <p14:creationId xmlns:p14="http://schemas.microsoft.com/office/powerpoint/2010/main" val="227753993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24" name="Shape 124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25" name="Shape 125"/>
          <p:cNvSpPr/>
          <p:nvPr/>
        </p:nvSpPr>
        <p:spPr>
          <a:xfrm>
            <a:off x="363508" y="1222742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26" name="Shape 126"/>
          <p:cNvSpPr/>
          <p:nvPr/>
        </p:nvSpPr>
        <p:spPr>
          <a:xfrm>
            <a:off x="3908680" y="1222742"/>
            <a:ext cx="186263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Loyalty Program</a:t>
            </a:r>
          </a:p>
        </p:txBody>
      </p:sp>
      <p:sp>
        <p:nvSpPr>
          <p:cNvPr id="127" name="Shape 127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28" name="Shape 128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11" name="Shape 397"/>
          <p:cNvSpPr/>
          <p:nvPr/>
        </p:nvSpPr>
        <p:spPr>
          <a:xfrm>
            <a:off x="391398" y="3036817"/>
            <a:ext cx="11666100" cy="51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3200" b="1" dirty="0" smtClean="0">
                <a:latin typeface="Bookman Old Style" panose="02050604050505020204" pitchFamily="18" charset="0"/>
                <a:sym typeface="Helvetica Neue"/>
              </a:rPr>
              <a:t>4. </a:t>
            </a:r>
            <a:r>
              <a:rPr lang="en-US" sz="3200" b="1" dirty="0">
                <a:latin typeface="Bookman Old Style" panose="02050604050505020204" pitchFamily="18" charset="0"/>
                <a:sym typeface="Helvetica Neue"/>
              </a:rPr>
              <a:t>What is the sustainability of Harrah’s actions and strategy?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4117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323813" y="987238"/>
            <a:ext cx="10317900" cy="2053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“credit” from Total Gold program </a:t>
            </a:r>
            <a:endParaRPr lang="en-US" sz="2800" b="1" i="1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</a:t>
            </a: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customers </a:t>
            </a: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changing </a:t>
            </a: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</a:t>
            </a:r>
          </a:p>
        </p:txBody>
      </p:sp>
      <p:grpSp>
        <p:nvGrpSpPr>
          <p:cNvPr id="11" name="Group 210"/>
          <p:cNvGrpSpPr/>
          <p:nvPr/>
        </p:nvGrpSpPr>
        <p:grpSpPr>
          <a:xfrm>
            <a:off x="1143722" y="4504765"/>
            <a:ext cx="2414478" cy="2353235"/>
            <a:chOff x="0" y="0"/>
            <a:chExt cx="3466042" cy="3466042"/>
          </a:xfrm>
        </p:grpSpPr>
        <p:sp>
          <p:nvSpPr>
            <p:cNvPr id="12" name="Shape 207"/>
            <p:cNvSpPr/>
            <p:nvPr/>
          </p:nvSpPr>
          <p:spPr>
            <a:xfrm>
              <a:off x="0" y="0"/>
              <a:ext cx="3466042" cy="34660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208"/>
            <p:cNvSpPr/>
            <p:nvPr/>
          </p:nvSpPr>
          <p:spPr>
            <a:xfrm>
              <a:off x="475024" y="1563077"/>
              <a:ext cx="2515994" cy="42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 smtClean="0"/>
                <a:t>Total Gold</a:t>
              </a:r>
              <a:endParaRPr dirty="0"/>
            </a:p>
          </p:txBody>
        </p:sp>
      </p:grpSp>
      <p:grpSp>
        <p:nvGrpSpPr>
          <p:cNvPr id="15" name="Group 219"/>
          <p:cNvGrpSpPr/>
          <p:nvPr/>
        </p:nvGrpSpPr>
        <p:grpSpPr>
          <a:xfrm>
            <a:off x="4528466" y="4603489"/>
            <a:ext cx="2959236" cy="2926863"/>
            <a:chOff x="0" y="576828"/>
            <a:chExt cx="2512119" cy="2512119"/>
          </a:xfrm>
          <a:solidFill>
            <a:srgbClr val="0070C0"/>
          </a:solidFill>
        </p:grpSpPr>
        <p:sp>
          <p:nvSpPr>
            <p:cNvPr id="16" name="Shape 217"/>
            <p:cNvSpPr/>
            <p:nvPr/>
          </p:nvSpPr>
          <p:spPr>
            <a:xfrm>
              <a:off x="0" y="576828"/>
              <a:ext cx="2512120" cy="251212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 218"/>
            <p:cNvSpPr/>
            <p:nvPr/>
          </p:nvSpPr>
          <p:spPr>
            <a:xfrm>
              <a:off x="344288" y="1284302"/>
              <a:ext cx="1823544" cy="109717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>
                  <a:solidFill>
                    <a:srgbClr val="FFFFFF"/>
                  </a:solidFill>
                </a:rPr>
                <a:t>Total Platinum</a:t>
              </a:r>
              <a:endParaRPr dirty="0"/>
            </a:p>
          </p:txBody>
        </p:sp>
      </p:grpSp>
      <p:grpSp>
        <p:nvGrpSpPr>
          <p:cNvPr id="19" name="Group 214"/>
          <p:cNvGrpSpPr/>
          <p:nvPr/>
        </p:nvGrpSpPr>
        <p:grpSpPr>
          <a:xfrm>
            <a:off x="8562261" y="4603488"/>
            <a:ext cx="3822438" cy="3733687"/>
            <a:chOff x="0" y="576828"/>
            <a:chExt cx="2512120" cy="2512121"/>
          </a:xfrm>
        </p:grpSpPr>
        <p:sp>
          <p:nvSpPr>
            <p:cNvPr id="21" name="Shape 211"/>
            <p:cNvSpPr/>
            <p:nvPr/>
          </p:nvSpPr>
          <p:spPr>
            <a:xfrm>
              <a:off x="0" y="576828"/>
              <a:ext cx="2512120" cy="2512121"/>
            </a:xfrm>
            <a:prstGeom prst="ellipse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 212"/>
            <p:cNvSpPr/>
            <p:nvPr/>
          </p:nvSpPr>
          <p:spPr>
            <a:xfrm>
              <a:off x="344288" y="1433097"/>
              <a:ext cx="1823544" cy="533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3200" dirty="0" smtClean="0">
                  <a:solidFill>
                    <a:srgbClr val="FFFFFF"/>
                  </a:solidFill>
                </a:rPr>
                <a:t>Total Diamond</a:t>
              </a:r>
              <a:endParaRPr sz="320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352" y="6936445"/>
            <a:ext cx="1196032" cy="88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99"/>
          <p:cNvSpPr/>
          <p:nvPr/>
        </p:nvSpPr>
        <p:spPr>
          <a:xfrm>
            <a:off x="3698728" y="5537564"/>
            <a:ext cx="829738" cy="635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199"/>
          <p:cNvSpPr/>
          <p:nvPr/>
        </p:nvSpPr>
        <p:spPr>
          <a:xfrm>
            <a:off x="7715883" y="5955373"/>
            <a:ext cx="829738" cy="635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50961" y="8503041"/>
            <a:ext cx="95894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Encourage customers to become loyal</a:t>
            </a:r>
            <a:endParaRPr lang="en-US" sz="40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273127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323813" y="987238"/>
            <a:ext cx="10317900" cy="2053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“credit” from Total Gold program </a:t>
            </a:r>
            <a:endParaRPr lang="en-US" sz="2800" b="1" i="1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</a:t>
            </a: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customers </a:t>
            </a: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changing </a:t>
            </a: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</a:t>
            </a:r>
          </a:p>
        </p:txBody>
      </p:sp>
      <p:grpSp>
        <p:nvGrpSpPr>
          <p:cNvPr id="11" name="Group 210"/>
          <p:cNvGrpSpPr/>
          <p:nvPr/>
        </p:nvGrpSpPr>
        <p:grpSpPr>
          <a:xfrm>
            <a:off x="1143722" y="4504765"/>
            <a:ext cx="2414478" cy="2353235"/>
            <a:chOff x="0" y="0"/>
            <a:chExt cx="3466042" cy="3466042"/>
          </a:xfrm>
        </p:grpSpPr>
        <p:sp>
          <p:nvSpPr>
            <p:cNvPr id="12" name="Shape 207"/>
            <p:cNvSpPr/>
            <p:nvPr/>
          </p:nvSpPr>
          <p:spPr>
            <a:xfrm>
              <a:off x="0" y="0"/>
              <a:ext cx="3466042" cy="34660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 208"/>
            <p:cNvSpPr/>
            <p:nvPr/>
          </p:nvSpPr>
          <p:spPr>
            <a:xfrm>
              <a:off x="475024" y="1462410"/>
              <a:ext cx="2515993" cy="627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 smtClean="0"/>
                <a:t>Credits</a:t>
              </a:r>
              <a:endParaRPr dirty="0"/>
            </a:p>
          </p:txBody>
        </p:sp>
      </p:grpSp>
      <p:sp>
        <p:nvSpPr>
          <p:cNvPr id="25" name="Shape 199"/>
          <p:cNvSpPr/>
          <p:nvPr/>
        </p:nvSpPr>
        <p:spPr>
          <a:xfrm>
            <a:off x="4253042" y="3566075"/>
            <a:ext cx="829738" cy="635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199"/>
          <p:cNvSpPr/>
          <p:nvPr/>
        </p:nvSpPr>
        <p:spPr>
          <a:xfrm>
            <a:off x="4339753" y="7289065"/>
            <a:ext cx="829738" cy="635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199"/>
          <p:cNvSpPr/>
          <p:nvPr/>
        </p:nvSpPr>
        <p:spPr>
          <a:xfrm>
            <a:off x="4293266" y="5363881"/>
            <a:ext cx="829738" cy="635001"/>
          </a:xfrm>
          <a:prstGeom prst="rightArrow">
            <a:avLst>
              <a:gd name="adj1" fmla="val 14625"/>
              <a:gd name="adj2" fmla="val 64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64" y="3086276"/>
            <a:ext cx="1528052" cy="141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15" y="4879879"/>
            <a:ext cx="2713843" cy="189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75" y="7289065"/>
            <a:ext cx="2723810" cy="217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850767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323813" y="677955"/>
            <a:ext cx="10317900" cy="2053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meaningful brand differentiation</a:t>
            </a:r>
            <a:endParaRPr lang="en-US" sz="2800" b="1" i="1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66" y="4739816"/>
            <a:ext cx="6480800" cy="42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Shape 435"/>
          <p:cNvSpPr txBox="1"/>
          <p:nvPr/>
        </p:nvSpPr>
        <p:spPr>
          <a:xfrm>
            <a:off x="1323813" y="2021111"/>
            <a:ext cx="6018281" cy="23760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30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service in this industry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gambling</a:t>
            </a: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“Thank You” e-mail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0277371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162449" y="1253743"/>
            <a:ext cx="10317900" cy="2053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technology of Harrah’s database as well as their operating function </a:t>
            </a:r>
            <a:r>
              <a:rPr lang="en-US" sz="28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patented </a:t>
            </a:r>
            <a:r>
              <a:rPr lang="en-US" sz="28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as to bar Harrah’s competitors to copy</a:t>
            </a:r>
            <a:endParaRPr lang="en-US" sz="2800" b="1" i="1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61" y="3692058"/>
            <a:ext cx="63912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8377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65025" y="4526672"/>
            <a:ext cx="5257850" cy="878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indent="0" algn="l">
              <a:lnSpc>
                <a:spcPct val="140000"/>
              </a:lnSpc>
              <a:buFontTx/>
              <a:buNone/>
            </a:pPr>
            <a:r>
              <a:rPr lang="en-US" altLang="zh-CN" b="1" dirty="0"/>
              <a:t>New Business Program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90139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24" name="Shape 124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25" name="Shape 125"/>
          <p:cNvSpPr/>
          <p:nvPr/>
        </p:nvSpPr>
        <p:spPr>
          <a:xfrm>
            <a:off x="363508" y="1222742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26" name="Shape 126"/>
          <p:cNvSpPr/>
          <p:nvPr/>
        </p:nvSpPr>
        <p:spPr>
          <a:xfrm>
            <a:off x="3908680" y="1222742"/>
            <a:ext cx="186263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Loyalty Program</a:t>
            </a:r>
          </a:p>
        </p:txBody>
      </p:sp>
      <p:sp>
        <p:nvSpPr>
          <p:cNvPr id="127" name="Shape 127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28" name="Shape 128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11" name="Shape 397"/>
          <p:cNvSpPr/>
          <p:nvPr/>
        </p:nvSpPr>
        <p:spPr>
          <a:xfrm>
            <a:off x="718600" y="3061493"/>
            <a:ext cx="11666100" cy="51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3200" b="1" dirty="0">
                <a:latin typeface="Bookman Old Style" panose="02050604050505020204" pitchFamily="18" charset="0"/>
                <a:sym typeface="Helvetica Neue"/>
              </a:rPr>
              <a:t>5. What are the privacy and ethical issues that Harrah’s should be concerned about?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41174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2" name="Shape 432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095213" y="1416495"/>
            <a:ext cx="10317900" cy="56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/>
              <a:t>Moral Dilemma In the Gaming </a:t>
            </a:r>
            <a:r>
              <a:rPr lang="en-US" sz="2800" b="1" i="1" dirty="0" smtClean="0"/>
              <a:t>Industry</a:t>
            </a:r>
          </a:p>
          <a:p>
            <a:pPr marL="457200" lvl="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endParaRPr lang="en-US" sz="2800" b="1" i="1" dirty="0" smtClean="0"/>
          </a:p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>
                <a:sym typeface="Times New Roman"/>
              </a:rPr>
              <a:t>Marketing dilemma &amp; regulation in gambling </a:t>
            </a:r>
            <a:r>
              <a:rPr lang="en-US" sz="2800" b="1" i="1" dirty="0" smtClean="0">
                <a:sym typeface="Times New Roman"/>
              </a:rPr>
              <a:t>industry</a:t>
            </a:r>
          </a:p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endParaRPr lang="en-US" sz="2800" b="1" i="1" dirty="0" smtClean="0">
              <a:sym typeface="Times New Roman"/>
            </a:endParaRPr>
          </a:p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endParaRPr lang="en-US" sz="2800" b="1" i="1" dirty="0">
              <a:sym typeface="Times New Roman"/>
            </a:endParaRPr>
          </a:p>
          <a:p>
            <a:pPr marL="457200" lvl="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/>
              <a:t>The Safety of Customer Data</a:t>
            </a: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8209" y="4813774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/>
              <a:t>Gambling</a:t>
            </a:r>
            <a:r>
              <a:rPr lang="en-US" sz="2800" i="1" dirty="0"/>
              <a:t> </a:t>
            </a:r>
            <a:r>
              <a:rPr lang="en-US" sz="2800" b="1" i="1" dirty="0"/>
              <a:t>Advertising</a:t>
            </a:r>
            <a:r>
              <a:rPr lang="en-US" sz="2800" i="1" dirty="0"/>
              <a:t> </a:t>
            </a:r>
            <a:r>
              <a:rPr lang="en-US" sz="2800" b="1" i="1" dirty="0"/>
              <a:t>Regulations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21099399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2" name="Shape 432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969271" y="1240244"/>
            <a:ext cx="10317900" cy="2281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 smtClean="0"/>
              <a:t>Young people protection</a:t>
            </a: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66" y="3848380"/>
            <a:ext cx="6911840" cy="46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73127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4478866" y="-3345"/>
            <a:ext cx="8615100" cy="422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33" y="-3345"/>
            <a:ext cx="4535999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2816" y="55230"/>
            <a:ext cx="1862699" cy="30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 Inc.</a:t>
            </a:r>
          </a:p>
        </p:txBody>
      </p:sp>
      <p:sp>
        <p:nvSpPr>
          <p:cNvPr id="430" name="Shape 430"/>
          <p:cNvSpPr/>
          <p:nvPr/>
        </p:nvSpPr>
        <p:spPr>
          <a:xfrm>
            <a:off x="9253385" y="67930"/>
            <a:ext cx="3641999" cy="279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 Database Management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3976710" y="987238"/>
            <a:ext cx="1862699" cy="88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Program (Frequency Upside )</a:t>
            </a:r>
          </a:p>
        </p:txBody>
      </p:sp>
      <p:sp>
        <p:nvSpPr>
          <p:cNvPr id="432" name="Shape 432"/>
          <p:cNvSpPr/>
          <p:nvPr/>
        </p:nvSpPr>
        <p:spPr>
          <a:xfrm>
            <a:off x="6487501" y="1248141"/>
            <a:ext cx="2143500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 Program</a:t>
            </a:r>
          </a:p>
        </p:txBody>
      </p:sp>
      <p:sp>
        <p:nvSpPr>
          <p:cNvPr id="433" name="Shape 433"/>
          <p:cNvSpPr/>
          <p:nvPr/>
        </p:nvSpPr>
        <p:spPr>
          <a:xfrm>
            <a:off x="9052900" y="1248141"/>
            <a:ext cx="3331799" cy="355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17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Total Rewards Program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095213" y="854938"/>
            <a:ext cx="10317900" cy="203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i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algn="just">
              <a:lnSpc>
                <a:spcPct val="150000"/>
              </a:lnSpc>
              <a:buClr>
                <a:schemeClr val="dk1"/>
              </a:buClr>
              <a:buSzPct val="100000"/>
            </a:pPr>
            <a:endParaRPr lang="en-US" sz="2800" b="1" i="1" dirty="0" smtClean="0"/>
          </a:p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/>
              <a:t>Gambling Does not Add Value To the World</a:t>
            </a:r>
            <a:endParaRPr lang="en-US" sz="2800" b="1" i="1" dirty="0">
              <a:sym typeface="Times New Roman"/>
            </a:endParaRPr>
          </a:p>
          <a:p>
            <a:pPr marL="457200" lvl="0" indent="-381000" algn="just">
              <a:lnSpc>
                <a:spcPct val="150000"/>
              </a:lnSpc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800" b="1" i="1" dirty="0"/>
              <a:t>The Dog Eat Dog Profit Mode</a:t>
            </a: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812" y="3585323"/>
            <a:ext cx="6829425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018939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14" name="矩形 1"/>
          <p:cNvSpPr/>
          <p:nvPr/>
        </p:nvSpPr>
        <p:spPr>
          <a:xfrm>
            <a:off x="609312" y="2104606"/>
            <a:ext cx="12075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/>
              <a:t>Objectives: </a:t>
            </a:r>
            <a:r>
              <a:rPr lang="en-US" altLang="zh-CN" sz="2000" dirty="0" smtClean="0"/>
              <a:t>Improve the effectiveness at converting new Total Gold members into loyal customers.</a:t>
            </a:r>
            <a:endParaRPr lang="zh-CN" altLang="en-US" sz="2000" dirty="0"/>
          </a:p>
        </p:txBody>
      </p:sp>
      <p:sp>
        <p:nvSpPr>
          <p:cNvPr id="16" name="矩形 2"/>
          <p:cNvSpPr/>
          <p:nvPr/>
        </p:nvSpPr>
        <p:spPr>
          <a:xfrm>
            <a:off x="635633" y="2720720"/>
            <a:ext cx="1187886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How It Works</a:t>
            </a:r>
            <a:r>
              <a:rPr lang="en-US" altLang="zh-CN" sz="2000" b="1" dirty="0" smtClean="0"/>
              <a:t>: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Analyze customers based on a combination of theoretical wins and observed results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Find new opportunities in new segmented groups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Send personalized offers to targeted customers 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Reduce unnecessary offers</a:t>
            </a:r>
          </a:p>
          <a:p>
            <a:pPr marL="571500" indent="-571500" algn="l">
              <a:buFont typeface="Arial"/>
              <a:buChar char="•"/>
            </a:pPr>
            <a:endParaRPr lang="zh-CN" altLang="en-US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361248"/>
              </p:ext>
            </p:extLst>
          </p:nvPr>
        </p:nvGraphicFramePr>
        <p:xfrm>
          <a:off x="812815" y="5206937"/>
          <a:ext cx="5265255" cy="3210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矩形 4"/>
          <p:cNvSpPr/>
          <p:nvPr/>
        </p:nvSpPr>
        <p:spPr>
          <a:xfrm>
            <a:off x="6682400" y="5018939"/>
            <a:ext cx="47409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Succeed in market</a:t>
            </a:r>
          </a:p>
          <a:p>
            <a:pPr lvl="4" indent="0" algn="l"/>
            <a:r>
              <a:rPr lang="en-US" altLang="zh-CN" sz="2000" dirty="0" smtClean="0"/>
              <a:t>	In general, almost half of the customers returned (response rate is 46%) </a:t>
            </a:r>
          </a:p>
          <a:p>
            <a:pPr marL="342900" lvl="4" indent="-342900" algn="l">
              <a:buFont typeface="Arial" charset="0"/>
              <a:buChar char="•"/>
            </a:pPr>
            <a:r>
              <a:rPr lang="en-US" altLang="zh-CN" sz="2000" dirty="0" smtClean="0"/>
              <a:t>A promising future</a:t>
            </a:r>
          </a:p>
          <a:p>
            <a:pPr lvl="4" indent="0" algn="l"/>
            <a:r>
              <a:rPr lang="en-US" altLang="zh-CN" sz="2000" dirty="0" smtClean="0"/>
              <a:t>	Increasing response rate</a:t>
            </a:r>
            <a:endParaRPr lang="zh-CN" altLang="en-US" sz="2000" dirty="0" smtClean="0"/>
          </a:p>
          <a:p>
            <a:pPr lvl="4" indent="0" algn="l"/>
            <a:r>
              <a:rPr lang="zh-CN" altLang="en-US" sz="2000" dirty="0"/>
              <a:t>	</a:t>
            </a:r>
            <a:r>
              <a:rPr lang="en-US" altLang="zh-CN" sz="2000" dirty="0" smtClean="0"/>
              <a:t>After the first round of redemption, the response rate is around 50%</a:t>
            </a:r>
          </a:p>
          <a:p>
            <a:pPr marL="342900" lvl="4" indent="-342900" algn="l">
              <a:buFont typeface="Arial" charset="0"/>
              <a:buChar char="•"/>
            </a:pPr>
            <a:endParaRPr lang="en-US" altLang="zh-CN" sz="2000" dirty="0" smtClean="0"/>
          </a:p>
          <a:p>
            <a:pPr marL="342900" lvl="3" indent="-342900" algn="l">
              <a:buFont typeface="Arial" charset="0"/>
              <a:buChar char="•"/>
            </a:pPr>
            <a:endParaRPr lang="en-US" altLang="zh-CN" sz="2000" dirty="0" smtClean="0"/>
          </a:p>
        </p:txBody>
      </p:sp>
      <p:sp>
        <p:nvSpPr>
          <p:cNvPr id="20" name="矩形 1"/>
          <p:cNvSpPr/>
          <p:nvPr/>
        </p:nvSpPr>
        <p:spPr>
          <a:xfrm>
            <a:off x="635633" y="4705879"/>
            <a:ext cx="12075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/>
              <a:t>Results: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52527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669253"/>
              </p:ext>
            </p:extLst>
          </p:nvPr>
        </p:nvGraphicFramePr>
        <p:xfrm>
          <a:off x="681586" y="2274082"/>
          <a:ext cx="5157758" cy="3404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223010"/>
              </p:ext>
            </p:extLst>
          </p:nvPr>
        </p:nvGraphicFramePr>
        <p:xfrm>
          <a:off x="681586" y="6044490"/>
          <a:ext cx="5157758" cy="318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矩形 4"/>
          <p:cNvSpPr/>
          <p:nvPr/>
        </p:nvSpPr>
        <p:spPr>
          <a:xfrm>
            <a:off x="6130201" y="6044490"/>
            <a:ext cx="4740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Total revenues increased from 1998 to 1999	</a:t>
            </a:r>
          </a:p>
          <a:p>
            <a:pPr marL="342900" lvl="4" indent="-342900" algn="l">
              <a:buFont typeface="Arial" charset="0"/>
              <a:buChar char="•"/>
            </a:pPr>
            <a:endParaRPr lang="en-US" altLang="zh-CN" sz="2000" dirty="0" smtClean="0"/>
          </a:p>
          <a:p>
            <a:pPr marL="342900" lvl="3" indent="-342900" algn="l">
              <a:buFont typeface="Arial" charset="0"/>
              <a:buChar char="•"/>
            </a:pPr>
            <a:endParaRPr lang="en-US" altLang="zh-CN" sz="2000" dirty="0" smtClean="0"/>
          </a:p>
        </p:txBody>
      </p:sp>
      <p:sp>
        <p:nvSpPr>
          <p:cNvPr id="20" name="矩形 4"/>
          <p:cNvSpPr/>
          <p:nvPr/>
        </p:nvSpPr>
        <p:spPr>
          <a:xfrm>
            <a:off x="6130201" y="2426482"/>
            <a:ext cx="4740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Succeed in revenues</a:t>
            </a:r>
          </a:p>
          <a:p>
            <a:pPr lvl="4" indent="0" algn="l"/>
            <a:r>
              <a:rPr lang="en-US" altLang="zh-CN" sz="2000" dirty="0" smtClean="0"/>
              <a:t>	Incremental gains are increasing and above if we use the first month`s </a:t>
            </a:r>
            <a:r>
              <a:rPr lang="en-US" altLang="zh-CN" sz="2000" dirty="0" err="1" smtClean="0"/>
              <a:t>revennues</a:t>
            </a:r>
            <a:r>
              <a:rPr lang="en-US" altLang="zh-CN" sz="2000" dirty="0" smtClean="0"/>
              <a:t> as a benchmark.</a:t>
            </a:r>
          </a:p>
          <a:p>
            <a:pPr marL="342900" lvl="4" indent="-342900" algn="l">
              <a:buFont typeface="Arial" charset="0"/>
              <a:buChar char="•"/>
            </a:pPr>
            <a:r>
              <a:rPr lang="en-US" altLang="zh-CN" sz="2000" dirty="0" smtClean="0"/>
              <a:t>Returning customers generate more revenues than new registered customers. 	</a:t>
            </a:r>
          </a:p>
          <a:p>
            <a:pPr marL="342900" lvl="4" indent="-342900" algn="l">
              <a:buFont typeface="Arial" charset="0"/>
              <a:buChar char="•"/>
            </a:pPr>
            <a:endParaRPr lang="en-US" altLang="zh-CN" sz="2000" dirty="0" smtClean="0"/>
          </a:p>
          <a:p>
            <a:pPr marL="342900" lvl="3" indent="-342900" algn="l">
              <a:buFont typeface="Arial" charset="0"/>
              <a:buChar char="•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0269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1211"/>
            <a:ext cx="3201517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1248849"/>
            <a:ext cx="186263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Loyalty Program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20419" y="4138873"/>
            <a:ext cx="8874224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b="1" dirty="0"/>
              <a:t>Loyalty Program </a:t>
            </a:r>
          </a:p>
          <a:p>
            <a:pPr algn="l">
              <a:lnSpc>
                <a:spcPct val="140000"/>
              </a:lnSpc>
            </a:pPr>
            <a:r>
              <a:rPr lang="en-US" altLang="zh-CN" b="1" dirty="0"/>
              <a:t>(Frequency Upside and Budget Upside)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354510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869654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5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(Frequency Upside )</a:t>
            </a:r>
            <a:endParaRPr dirty="0">
              <a:solidFill>
                <a:srgbClr val="DCBD23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sp>
        <p:nvSpPr>
          <p:cNvPr id="2" name="矩形 1"/>
          <p:cNvSpPr/>
          <p:nvPr/>
        </p:nvSpPr>
        <p:spPr>
          <a:xfrm>
            <a:off x="-1" y="2104606"/>
            <a:ext cx="12895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Objectives:</a:t>
            </a:r>
            <a:r>
              <a:rPr lang="en-US" altLang="zh-CN" sz="2000" dirty="0"/>
              <a:t>  </a:t>
            </a:r>
            <a:r>
              <a:rPr lang="en-US" altLang="zh-CN" sz="2000" dirty="0" smtClean="0"/>
              <a:t>increase </a:t>
            </a:r>
            <a:r>
              <a:rPr lang="en-US" altLang="zh-CN" sz="2000" dirty="0"/>
              <a:t>customers’ trip frequency to Harrah’s, and then check whether increasing frequency can bring more revenue for the company. 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0" y="3238415"/>
            <a:ext cx="123847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/>
              <a:t>How It Works</a:t>
            </a:r>
            <a:r>
              <a:rPr lang="en-US" altLang="zh-CN" sz="2000" b="1" dirty="0" smtClean="0"/>
              <a:t>: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 smtClean="0"/>
              <a:t>Identified a group of customers.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sent an offer to </a:t>
            </a:r>
            <a:r>
              <a:rPr lang="en-US" altLang="zh-CN" sz="2000" dirty="0" smtClean="0"/>
              <a:t>the group.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The offer can be redeemed in next three months.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7533" y="5227748"/>
            <a:ext cx="2736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Result of the Program:</a:t>
            </a:r>
            <a:endParaRPr lang="en-US" altLang="zh-CN" sz="2000" dirty="0"/>
          </a:p>
        </p:txBody>
      </p:sp>
      <p:pic>
        <p:nvPicPr>
          <p:cNvPr id="17" name="image2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59639" y="5863320"/>
            <a:ext cx="5117582" cy="3683360"/>
          </a:xfrm>
          <a:prstGeom prst="rect">
            <a:avLst/>
          </a:prstGeom>
          <a:ln/>
        </p:spPr>
      </p:pic>
      <p:sp>
        <p:nvSpPr>
          <p:cNvPr id="5" name="矩形 4"/>
          <p:cNvSpPr/>
          <p:nvPr/>
        </p:nvSpPr>
        <p:spPr>
          <a:xfrm>
            <a:off x="6462225" y="6981478"/>
            <a:ext cx="4740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dirty="0"/>
              <a:t>trips per guest is stable on 1 before June </a:t>
            </a:r>
            <a:r>
              <a:rPr lang="en-US" altLang="zh-CN" sz="2000" dirty="0" smtClean="0"/>
              <a:t>99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/>
              <a:t>increase to about 1.2 after June </a:t>
            </a:r>
            <a:endParaRPr lang="en-US" altLang="zh-CN" sz="2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478866" y="-3345"/>
            <a:ext cx="8615033" cy="42195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25400" y="-25400"/>
            <a:ext cx="13055601" cy="1975553"/>
          </a:xfrm>
          <a:prstGeom prst="rect">
            <a:avLst/>
          </a:prstGeom>
          <a:solidFill>
            <a:srgbClr val="6823B1">
              <a:alpha val="679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33" y="-3345"/>
            <a:ext cx="4535981" cy="421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12816" y="55231"/>
            <a:ext cx="18626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Entertainment Inc.</a:t>
            </a:r>
          </a:p>
        </p:txBody>
      </p:sp>
      <p:sp>
        <p:nvSpPr>
          <p:cNvPr id="152" name="Shape 152"/>
          <p:cNvSpPr/>
          <p:nvPr/>
        </p:nvSpPr>
        <p:spPr>
          <a:xfrm>
            <a:off x="9253385" y="67931"/>
            <a:ext cx="36420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2016 Database Management Group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-570748" y="511987"/>
            <a:ext cx="70329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Database Marketing Programs</a:t>
            </a:r>
          </a:p>
        </p:txBody>
      </p:sp>
      <p:sp>
        <p:nvSpPr>
          <p:cNvPr id="154" name="Shape 154"/>
          <p:cNvSpPr/>
          <p:nvPr/>
        </p:nvSpPr>
        <p:spPr>
          <a:xfrm>
            <a:off x="363508" y="1185511"/>
            <a:ext cx="320151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BFB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New Business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6487502" y="1248142"/>
            <a:ext cx="214355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Retention Program</a:t>
            </a:r>
          </a:p>
        </p:txBody>
      </p:sp>
      <p:sp>
        <p:nvSpPr>
          <p:cNvPr id="157" name="Shape 157"/>
          <p:cNvSpPr/>
          <p:nvPr/>
        </p:nvSpPr>
        <p:spPr>
          <a:xfrm>
            <a:off x="9052900" y="1248142"/>
            <a:ext cx="33318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Total Rewards Program</a:t>
            </a:r>
          </a:p>
        </p:txBody>
      </p:sp>
      <p:pic>
        <p:nvPicPr>
          <p:cNvPr id="19" name="image39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1515" y="2165984"/>
            <a:ext cx="4547870" cy="2710815"/>
          </a:xfrm>
          <a:prstGeom prst="rect">
            <a:avLst/>
          </a:prstGeom>
          <a:ln/>
        </p:spPr>
      </p:pic>
      <p:sp>
        <p:nvSpPr>
          <p:cNvPr id="6" name="矩形 5"/>
          <p:cNvSpPr/>
          <p:nvPr/>
        </p:nvSpPr>
        <p:spPr>
          <a:xfrm>
            <a:off x="5204409" y="2752812"/>
            <a:ext cx="6502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he </a:t>
            </a:r>
            <a:r>
              <a:rPr lang="en-US" altLang="zh-CN" sz="2000" dirty="0"/>
              <a:t>difference between before June 99 and after June 99 is small </a:t>
            </a:r>
            <a:endParaRPr lang="en-US" altLang="zh-CN" sz="2000" dirty="0" smtClean="0"/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1.5 to 1.8 before June, </a:t>
            </a:r>
            <a:r>
              <a:rPr lang="en-US" altLang="zh-CN" sz="2000" dirty="0" smtClean="0"/>
              <a:t>and1.6 </a:t>
            </a:r>
            <a:r>
              <a:rPr lang="en-US" altLang="zh-CN" sz="2000" dirty="0"/>
              <a:t>to 1.9 after June</a:t>
            </a:r>
            <a:r>
              <a:rPr lang="en-US" altLang="zh-CN" sz="2000" dirty="0" smtClean="0"/>
              <a:t>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seasonal cycle of rise and fall </a:t>
            </a:r>
            <a:r>
              <a:rPr lang="en-US" altLang="zh-CN" sz="2000" dirty="0" smtClean="0"/>
              <a:t> </a:t>
            </a:r>
          </a:p>
        </p:txBody>
      </p:sp>
      <p:pic>
        <p:nvPicPr>
          <p:cNvPr id="21" name="image3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82477" y="5735822"/>
            <a:ext cx="4466908" cy="2745076"/>
          </a:xfrm>
          <a:prstGeom prst="rect">
            <a:avLst/>
          </a:prstGeom>
          <a:ln/>
        </p:spPr>
      </p:pic>
      <p:sp>
        <p:nvSpPr>
          <p:cNvPr id="7" name="矩形 6"/>
          <p:cNvSpPr/>
          <p:nvPr/>
        </p:nvSpPr>
        <p:spPr>
          <a:xfrm>
            <a:off x="5301087" y="6003768"/>
            <a:ext cx="65024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</a:t>
            </a:r>
            <a:r>
              <a:rPr lang="en-US" altLang="zh-CN" sz="2000" dirty="0" smtClean="0"/>
              <a:t>he </a:t>
            </a:r>
            <a:r>
              <a:rPr lang="en-US" altLang="zh-CN" sz="2000" dirty="0"/>
              <a:t>result of hours per day is very similar with the result of days per trip</a:t>
            </a:r>
            <a:r>
              <a:rPr lang="en-US" altLang="zh-CN" sz="2000" dirty="0" smtClean="0"/>
              <a:t>.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a seasonal cycle of rise and fall </a:t>
            </a:r>
          </a:p>
          <a:p>
            <a:pPr marL="571500" indent="-571500" algn="l">
              <a:buFont typeface="Arial"/>
              <a:buChar char="•"/>
            </a:pPr>
            <a:r>
              <a:rPr lang="en-US" altLang="zh-CN" sz="2000" dirty="0"/>
              <a:t>The hours </a:t>
            </a:r>
            <a:r>
              <a:rPr lang="en-US" altLang="zh-CN" sz="2000" dirty="0" smtClean="0"/>
              <a:t>are </a:t>
            </a:r>
            <a:r>
              <a:rPr lang="en-US" altLang="zh-CN" sz="2000" dirty="0"/>
              <a:t>stale between 3 hours and 4 hours </a:t>
            </a:r>
            <a:endParaRPr lang="en-US" altLang="zh-CN" sz="2000" dirty="0" smtClean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4" name="Shape 155"/>
          <p:cNvSpPr/>
          <p:nvPr/>
        </p:nvSpPr>
        <p:spPr>
          <a:xfrm>
            <a:off x="3976710" y="987239"/>
            <a:ext cx="1862634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solidFill>
                  <a:srgbClr val="DCBD23"/>
                </a:solidFill>
              </a:rPr>
              <a:t>Loyalty Program</a:t>
            </a:r>
            <a:r>
              <a:rPr lang="en-US" dirty="0" smtClean="0">
                <a:solidFill>
                  <a:srgbClr val="DCBD23"/>
                </a:solidFill>
              </a:rPr>
              <a:t> (Frequency Upside )</a:t>
            </a:r>
            <a:endParaRPr dirty="0">
              <a:solidFill>
                <a:srgbClr val="DCB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639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2656</Words>
  <Application>Microsoft Office PowerPoint</Application>
  <PresentationFormat>Custom</PresentationFormat>
  <Paragraphs>519</Paragraphs>
  <Slides>43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Lingxiang Wen</dc:creator>
  <cp:lastModifiedBy>Lingxiang Wen</cp:lastModifiedBy>
  <cp:revision>31</cp:revision>
  <dcterms:modified xsi:type="dcterms:W3CDTF">2015-12-03T19:42:31Z</dcterms:modified>
</cp:coreProperties>
</file>